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259" r:id="rId3"/>
    <p:sldId id="278" r:id="rId4"/>
    <p:sldId id="280" r:id="rId5"/>
    <p:sldId id="279" r:id="rId6"/>
    <p:sldId id="261" r:id="rId7"/>
    <p:sldId id="285" r:id="rId8"/>
    <p:sldId id="282" r:id="rId9"/>
    <p:sldId id="281" r:id="rId10"/>
    <p:sldId id="283" r:id="rId11"/>
    <p:sldId id="284" r:id="rId12"/>
    <p:sldId id="286" r:id="rId13"/>
    <p:sldId id="287" r:id="rId14"/>
    <p:sldId id="288" r:id="rId15"/>
    <p:sldId id="289" r:id="rId16"/>
    <p:sldId id="290" r:id="rId17"/>
    <p:sldId id="262" r:id="rId18"/>
    <p:sldId id="263" r:id="rId19"/>
    <p:sldId id="291" r:id="rId20"/>
    <p:sldId id="292" r:id="rId21"/>
    <p:sldId id="293" r:id="rId22"/>
    <p:sldId id="273" r:id="rId23"/>
    <p:sldId id="274" r:id="rId2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gCrye+tOkBF9FddGL3idc1n8Npd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B9F97B2-83C7-49AE-BF6A-39B43363395F}">
  <a:tblStyle styleId="{1B9F97B2-83C7-49AE-BF6A-39B4336339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44" autoAdjust="0"/>
  </p:normalViewPr>
  <p:slideViewPr>
    <p:cSldViewPr snapToGrid="0">
      <p:cViewPr varScale="1">
        <p:scale>
          <a:sx n="85" d="100"/>
          <a:sy n="85" d="100"/>
        </p:scale>
        <p:origin x="555" y="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Title Slide Option #4</a:t>
            </a:r>
            <a:endParaRPr/>
          </a:p>
        </p:txBody>
      </p:sp>
      <p:sp>
        <p:nvSpPr>
          <p:cNvPr id="193" name="Google Shape;19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3acbe494378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sz="1050" b="1">
                <a:solidFill>
                  <a:srgbClr val="1A1C1E"/>
                </a:solidFill>
                <a:highlight>
                  <a:srgbClr val="FFFFFF"/>
                </a:highlight>
              </a:rPr>
              <a:t>Restate Project Goal and Value</a:t>
            </a:r>
            <a:endParaRPr sz="1050" b="1">
              <a:solidFill>
                <a:srgbClr val="1A1C1E"/>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 sz="1050" b="1">
                <a:solidFill>
                  <a:srgbClr val="1A1C1E"/>
                </a:solidFill>
                <a:highlight>
                  <a:srgbClr val="FFFFFF"/>
                </a:highlight>
              </a:rPr>
              <a:t>Summarize Key Findings and Achievements</a:t>
            </a:r>
            <a:endParaRPr sz="1050" b="1">
              <a:solidFill>
                <a:srgbClr val="1A1C1E"/>
              </a:solidFill>
              <a:highlight>
                <a:srgbClr val="FFFFFF"/>
              </a:highlight>
            </a:endParaRPr>
          </a:p>
          <a:p>
            <a:pPr marL="0" lvl="0" indent="0" algn="l" rtl="0">
              <a:lnSpc>
                <a:spcPct val="100000"/>
              </a:lnSpc>
              <a:spcBef>
                <a:spcPts val="0"/>
              </a:spcBef>
              <a:spcAft>
                <a:spcPts val="0"/>
              </a:spcAft>
              <a:buClr>
                <a:schemeClr val="dk1"/>
              </a:buClr>
              <a:buSzPts val="1100"/>
              <a:buFont typeface="Arial"/>
              <a:buNone/>
            </a:pPr>
            <a:r>
              <a:rPr lang="en" sz="1050" b="1">
                <a:solidFill>
                  <a:srgbClr val="1A1C1E"/>
                </a:solidFill>
                <a:highlight>
                  <a:srgbClr val="FFFFFF"/>
                </a:highlight>
              </a:rPr>
              <a:t>Discuss Limitations and Future Work</a:t>
            </a:r>
            <a:endParaRPr sz="1050" b="1">
              <a:solidFill>
                <a:srgbClr val="1A1C1E"/>
              </a:solidFill>
              <a:highlight>
                <a:srgbClr val="FFFFFF"/>
              </a:highlight>
            </a:endParaRPr>
          </a:p>
        </p:txBody>
      </p:sp>
      <p:sp>
        <p:nvSpPr>
          <p:cNvPr id="317" name="Google Shape;317;g3acbe4943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chemeClr val="dk1"/>
                </a:solidFill>
              </a:rPr>
              <a:t>Divider Slide Option #3</a:t>
            </a:r>
            <a:endParaRPr/>
          </a:p>
        </p:txBody>
      </p:sp>
      <p:sp>
        <p:nvSpPr>
          <p:cNvPr id="323" name="Google Shape;32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Standard template for UM-Dearborn info. Adjust as needed based on your audience.</a:t>
            </a:r>
            <a:endParaRPr/>
          </a:p>
        </p:txBody>
      </p:sp>
      <p:sp>
        <p:nvSpPr>
          <p:cNvPr id="211" name="Google Shape;21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ac57b7900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Standard template for UM-Dearborn info. Adjust as needed based on your audience.</a:t>
            </a:r>
            <a:endParaRPr/>
          </a:p>
        </p:txBody>
      </p:sp>
      <p:sp>
        <p:nvSpPr>
          <p:cNvPr id="223" name="Google Shape;223;g3ac57b790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62628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ac57b7900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Standard template for UM-Dearborn info. Adjust as needed based on your audience.</a:t>
            </a:r>
            <a:endParaRPr/>
          </a:p>
        </p:txBody>
      </p:sp>
      <p:sp>
        <p:nvSpPr>
          <p:cNvPr id="223" name="Google Shape;223;g3ac57b7900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CN" b="0" i="0" dirty="0">
                <a:solidFill>
                  <a:srgbClr val="1A1C1E"/>
                </a:solidFill>
                <a:effectLst/>
                <a:latin typeface="Inter"/>
              </a:rPr>
              <a:t>While YOLO provides excellent object localization, simple object presence doesn't always directly equate to a distraction state. The combination with </a:t>
            </a:r>
            <a:r>
              <a:rPr lang="en-US" altLang="zh-CN" b="0" i="0" dirty="0" err="1">
                <a:solidFill>
                  <a:srgbClr val="1A1C1E"/>
                </a:solidFill>
                <a:effectLst/>
                <a:latin typeface="Inter"/>
              </a:rPr>
              <a:t>MediaPipe</a:t>
            </a:r>
            <a:r>
              <a:rPr lang="en-US" altLang="zh-CN" b="0" i="0" dirty="0">
                <a:solidFill>
                  <a:srgbClr val="1A1C1E"/>
                </a:solidFill>
                <a:effectLst/>
                <a:latin typeface="Inter"/>
              </a:rPr>
              <a:t> features is essential for discerning the true distraction behavior.</a:t>
            </a:r>
          </a:p>
          <a:p>
            <a:endParaRPr lang="zh-CN" altLang="en-US" dirty="0"/>
          </a:p>
        </p:txBody>
      </p:sp>
    </p:spTree>
    <p:extLst>
      <p:ext uri="{BB962C8B-B14F-4D97-AF65-F5344CB8AC3E}">
        <p14:creationId xmlns:p14="http://schemas.microsoft.com/office/powerpoint/2010/main" val="3680273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acfaa115e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acfaa115e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ac57b79001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Other distribution map</a:t>
            </a:r>
            <a:endParaRPr/>
          </a:p>
        </p:txBody>
      </p:sp>
      <p:sp>
        <p:nvSpPr>
          <p:cNvPr id="239" name="Google Shape;239;g3ac57b7900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buFont typeface="Arial" panose="020B0604020202020204" pitchFamily="34" charset="0"/>
              <a:buChar char="•"/>
            </a:pPr>
            <a:r>
              <a:rPr lang="en-US" altLang="zh-CN" b="0" i="0" dirty="0">
                <a:solidFill>
                  <a:srgbClr val="1A1C1E"/>
                </a:solidFill>
                <a:effectLst/>
                <a:latin typeface="Inter"/>
              </a:rPr>
              <a:t>"We observe significant confusion for </a:t>
            </a:r>
            <a:r>
              <a:rPr lang="en-US" altLang="zh-CN" b="0" i="0" dirty="0">
                <a:solidFill>
                  <a:srgbClr val="32302C"/>
                </a:solidFill>
                <a:effectLst/>
                <a:latin typeface="DM Mono" panose="020B0509040201040103" pitchFamily="49" charset="0"/>
              </a:rPr>
              <a:t>c0 (Safe Driving)</a:t>
            </a:r>
            <a:r>
              <a:rPr lang="en-US" altLang="zh-CN" b="0" i="0" dirty="0">
                <a:solidFill>
                  <a:srgbClr val="1A1C1E"/>
                </a:solidFill>
                <a:effectLst/>
                <a:latin typeface="Inter"/>
              </a:rPr>
              <a:t>: A considerable number of samples that were </a:t>
            </a:r>
            <a:r>
              <a:rPr lang="en-US" altLang="zh-CN" b="0" i="1" dirty="0">
                <a:solidFill>
                  <a:srgbClr val="1A1C1E"/>
                </a:solidFill>
                <a:effectLst/>
                <a:latin typeface="Inter"/>
              </a:rPr>
              <a:t>actually</a:t>
            </a:r>
            <a:r>
              <a:rPr lang="en-US" altLang="zh-CN" b="0" i="0" dirty="0">
                <a:solidFill>
                  <a:srgbClr val="1A1C1E"/>
                </a:solidFill>
                <a:effectLst/>
                <a:latin typeface="Inter"/>
              </a:rPr>
              <a:t> </a:t>
            </a:r>
            <a:r>
              <a:rPr lang="en-US" altLang="zh-CN" b="0" i="0" dirty="0">
                <a:solidFill>
                  <a:srgbClr val="32302C"/>
                </a:solidFill>
                <a:effectLst/>
                <a:latin typeface="DM Mono" panose="020B0509040201040103" pitchFamily="49" charset="0"/>
              </a:rPr>
              <a:t>c1</a:t>
            </a:r>
            <a:r>
              <a:rPr lang="en-US" altLang="zh-CN" b="0" i="0" dirty="0">
                <a:solidFill>
                  <a:srgbClr val="1A1C1E"/>
                </a:solidFill>
                <a:effectLst/>
                <a:latin typeface="Inter"/>
              </a:rPr>
              <a:t> (85), </a:t>
            </a:r>
            <a:r>
              <a:rPr lang="en-US" altLang="zh-CN" b="0" i="0" dirty="0">
                <a:solidFill>
                  <a:srgbClr val="32302C"/>
                </a:solidFill>
                <a:effectLst/>
                <a:latin typeface="DM Mono" panose="020B0509040201040103" pitchFamily="49" charset="0"/>
              </a:rPr>
              <a:t>c3</a:t>
            </a:r>
            <a:r>
              <a:rPr lang="en-US" altLang="zh-CN" b="0" i="0" dirty="0">
                <a:solidFill>
                  <a:srgbClr val="1A1C1E"/>
                </a:solidFill>
                <a:effectLst/>
                <a:latin typeface="Inter"/>
              </a:rPr>
              <a:t> (107), </a:t>
            </a:r>
            <a:r>
              <a:rPr lang="en-US" altLang="zh-CN" b="0" i="0" dirty="0">
                <a:solidFill>
                  <a:srgbClr val="32302C"/>
                </a:solidFill>
                <a:effectLst/>
                <a:latin typeface="DM Mono" panose="020B0509040201040103" pitchFamily="49" charset="0"/>
              </a:rPr>
              <a:t>c4</a:t>
            </a:r>
            <a:r>
              <a:rPr lang="en-US" altLang="zh-CN" b="0" i="0" dirty="0">
                <a:solidFill>
                  <a:srgbClr val="1A1C1E"/>
                </a:solidFill>
                <a:effectLst/>
                <a:latin typeface="Inter"/>
              </a:rPr>
              <a:t> (94), </a:t>
            </a:r>
            <a:r>
              <a:rPr lang="en-US" altLang="zh-CN" b="0" i="0" dirty="0">
                <a:solidFill>
                  <a:srgbClr val="32302C"/>
                </a:solidFill>
                <a:effectLst/>
                <a:latin typeface="DM Mono" panose="020B0509040201040103" pitchFamily="49" charset="0"/>
              </a:rPr>
              <a:t>c6</a:t>
            </a:r>
            <a:r>
              <a:rPr lang="en-US" altLang="zh-CN" b="0" i="0" dirty="0">
                <a:solidFill>
                  <a:srgbClr val="1A1C1E"/>
                </a:solidFill>
                <a:effectLst/>
                <a:latin typeface="Inter"/>
              </a:rPr>
              <a:t> (56), </a:t>
            </a:r>
            <a:r>
              <a:rPr lang="en-US" altLang="zh-CN" b="0" i="0" dirty="0">
                <a:solidFill>
                  <a:srgbClr val="32302C"/>
                </a:solidFill>
                <a:effectLst/>
                <a:latin typeface="DM Mono" panose="020B0509040201040103" pitchFamily="49" charset="0"/>
              </a:rPr>
              <a:t>c7</a:t>
            </a:r>
            <a:r>
              <a:rPr lang="en-US" altLang="zh-CN" b="0" i="0" dirty="0">
                <a:solidFill>
                  <a:srgbClr val="1A1C1E"/>
                </a:solidFill>
                <a:effectLst/>
                <a:latin typeface="Inter"/>
              </a:rPr>
              <a:t> (45), and </a:t>
            </a:r>
            <a:r>
              <a:rPr lang="en-US" altLang="zh-CN" b="0" i="0" dirty="0">
                <a:solidFill>
                  <a:srgbClr val="32302C"/>
                </a:solidFill>
                <a:effectLst/>
                <a:latin typeface="DM Mono" panose="020B0509040201040103" pitchFamily="49" charset="0"/>
              </a:rPr>
              <a:t>c8</a:t>
            </a:r>
            <a:r>
              <a:rPr lang="en-US" altLang="zh-CN" b="0" i="0" dirty="0">
                <a:solidFill>
                  <a:srgbClr val="1A1C1E"/>
                </a:solidFill>
                <a:effectLst/>
                <a:latin typeface="Inter"/>
              </a:rPr>
              <a:t> (55) were </a:t>
            </a:r>
            <a:r>
              <a:rPr lang="en-US" altLang="zh-CN" b="1" i="0" dirty="0">
                <a:solidFill>
                  <a:srgbClr val="1A1C1E"/>
                </a:solidFill>
                <a:effectLst/>
                <a:latin typeface="Inter"/>
              </a:rPr>
              <a:t>incorrectly predicted as </a:t>
            </a:r>
            <a:r>
              <a:rPr lang="en-US" altLang="zh-CN" b="1" i="0" dirty="0">
                <a:solidFill>
                  <a:srgbClr val="32302C"/>
                </a:solidFill>
                <a:effectLst/>
                <a:latin typeface="DM Mono" panose="020B0509040201040103" pitchFamily="49" charset="0"/>
              </a:rPr>
              <a:t>c0</a:t>
            </a:r>
            <a:r>
              <a:rPr lang="en-US" altLang="zh-CN" b="0" i="0" dirty="0">
                <a:solidFill>
                  <a:srgbClr val="1A1C1E"/>
                </a:solidFill>
                <a:effectLst/>
                <a:latin typeface="Inter"/>
              </a:rPr>
              <a:t>. This indicates the model has a tendency to default to 'Safe Driving' when uncertain about other distraction types, leading to a high false positive rate for </a:t>
            </a:r>
            <a:r>
              <a:rPr lang="en-US" altLang="zh-CN" b="0" i="0" dirty="0">
                <a:solidFill>
                  <a:srgbClr val="32302C"/>
                </a:solidFill>
                <a:effectLst/>
                <a:latin typeface="DM Mono" panose="020B0509040201040103" pitchFamily="49" charset="0"/>
              </a:rPr>
              <a:t>c0</a:t>
            </a:r>
            <a:r>
              <a:rPr lang="en-US" altLang="zh-CN" b="0" i="0" dirty="0">
                <a:solidFill>
                  <a:srgbClr val="1A1C1E"/>
                </a:solidFill>
                <a:effectLst/>
                <a:latin typeface="Inter"/>
              </a:rPr>
              <a:t>."</a:t>
            </a:r>
          </a:p>
          <a:p>
            <a:pPr algn="l">
              <a:buFont typeface="Arial" panose="020B0604020202020204" pitchFamily="34" charset="0"/>
              <a:buChar char="•"/>
            </a:pPr>
            <a:r>
              <a:rPr lang="en-US" altLang="zh-CN" b="0" i="0" dirty="0">
                <a:solidFill>
                  <a:srgbClr val="1A1C1E"/>
                </a:solidFill>
                <a:effectLst/>
                <a:latin typeface="Inter"/>
              </a:rPr>
              <a:t>"There's also notable confusion between </a:t>
            </a:r>
            <a:r>
              <a:rPr lang="en-US" altLang="zh-CN" b="1" i="0" dirty="0">
                <a:solidFill>
                  <a:srgbClr val="32302C"/>
                </a:solidFill>
                <a:effectLst/>
                <a:latin typeface="DM Mono" panose="020B0509040201040103" pitchFamily="49" charset="0"/>
              </a:rPr>
              <a:t>c1 (Texting Right)</a:t>
            </a:r>
            <a:r>
              <a:rPr lang="en-US" altLang="zh-CN" b="1" i="0" dirty="0">
                <a:solidFill>
                  <a:srgbClr val="1A1C1E"/>
                </a:solidFill>
                <a:effectLst/>
                <a:latin typeface="Inter"/>
              </a:rPr>
              <a:t> and </a:t>
            </a:r>
            <a:r>
              <a:rPr lang="en-US" altLang="zh-CN" b="1" i="0" dirty="0">
                <a:solidFill>
                  <a:srgbClr val="32302C"/>
                </a:solidFill>
                <a:effectLst/>
                <a:latin typeface="DM Mono" panose="020B0509040201040103" pitchFamily="49" charset="0"/>
              </a:rPr>
              <a:t>c2 (Talk Right)</a:t>
            </a:r>
            <a:r>
              <a:rPr lang="en-US" altLang="zh-CN" b="0" i="0" dirty="0">
                <a:solidFill>
                  <a:srgbClr val="1A1C1E"/>
                </a:solidFill>
                <a:effectLst/>
                <a:latin typeface="Inter"/>
              </a:rPr>
              <a:t>: 38 samples of </a:t>
            </a:r>
            <a:r>
              <a:rPr lang="en-US" altLang="zh-CN" b="0" i="0" dirty="0">
                <a:solidFill>
                  <a:srgbClr val="32302C"/>
                </a:solidFill>
                <a:effectLst/>
                <a:latin typeface="DM Mono" panose="020B0509040201040103" pitchFamily="49" charset="0"/>
              </a:rPr>
              <a:t>c2</a:t>
            </a:r>
            <a:r>
              <a:rPr lang="en-US" altLang="zh-CN" b="0" i="0" dirty="0">
                <a:solidFill>
                  <a:srgbClr val="1A1C1E"/>
                </a:solidFill>
                <a:effectLst/>
                <a:latin typeface="Inter"/>
              </a:rPr>
              <a:t> were predicted as </a:t>
            </a:r>
            <a:r>
              <a:rPr lang="en-US" altLang="zh-CN" b="0" i="0" dirty="0">
                <a:solidFill>
                  <a:srgbClr val="32302C"/>
                </a:solidFill>
                <a:effectLst/>
                <a:latin typeface="DM Mono" panose="020B0509040201040103" pitchFamily="49" charset="0"/>
              </a:rPr>
              <a:t>c1</a:t>
            </a:r>
            <a:r>
              <a:rPr lang="en-US" altLang="zh-CN" b="0" i="0" dirty="0">
                <a:solidFill>
                  <a:srgbClr val="1A1C1E"/>
                </a:solidFill>
                <a:effectLst/>
                <a:latin typeface="Inter"/>
              </a:rPr>
              <a:t>, and 39 samples of </a:t>
            </a:r>
            <a:r>
              <a:rPr lang="en-US" altLang="zh-CN" b="0" i="0" dirty="0">
                <a:solidFill>
                  <a:srgbClr val="32302C"/>
                </a:solidFill>
                <a:effectLst/>
                <a:latin typeface="DM Mono" panose="020B0509040201040103" pitchFamily="49" charset="0"/>
              </a:rPr>
              <a:t>c1</a:t>
            </a:r>
            <a:r>
              <a:rPr lang="en-US" altLang="zh-CN" b="0" i="0" dirty="0">
                <a:solidFill>
                  <a:srgbClr val="1A1C1E"/>
                </a:solidFill>
                <a:effectLst/>
                <a:latin typeface="Inter"/>
              </a:rPr>
              <a:t> were predicted as </a:t>
            </a:r>
            <a:r>
              <a:rPr lang="en-US" altLang="zh-CN" b="0" i="0" dirty="0">
                <a:solidFill>
                  <a:srgbClr val="32302C"/>
                </a:solidFill>
                <a:effectLst/>
                <a:latin typeface="DM Mono" panose="020B0509040201040103" pitchFamily="49" charset="0"/>
              </a:rPr>
              <a:t>c0</a:t>
            </a:r>
            <a:r>
              <a:rPr lang="en-US" altLang="zh-CN" b="0" i="0" dirty="0">
                <a:solidFill>
                  <a:srgbClr val="1A1C1E"/>
                </a:solidFill>
                <a:effectLst/>
                <a:latin typeface="Inter"/>
              </a:rPr>
              <a:t>. This suggests that the visual cues for these right-hand distractions might be similar or challenging for the model to precisely distinguish."</a:t>
            </a:r>
          </a:p>
          <a:p>
            <a:pPr algn="l">
              <a:buFont typeface="Arial" panose="020B0604020202020204" pitchFamily="34" charset="0"/>
              <a:buChar char="•"/>
            </a:pPr>
            <a:r>
              <a:rPr lang="en-US" altLang="zh-CN" b="0" i="0" dirty="0">
                <a:solidFill>
                  <a:srgbClr val="1A1C1E"/>
                </a:solidFill>
                <a:effectLst/>
                <a:latin typeface="Inter"/>
              </a:rPr>
              <a:t>"Similarly, </a:t>
            </a:r>
            <a:r>
              <a:rPr lang="en-US" altLang="zh-CN" b="0" i="0" dirty="0">
                <a:solidFill>
                  <a:srgbClr val="32302C"/>
                </a:solidFill>
                <a:effectLst/>
                <a:latin typeface="DM Mono" panose="020B0509040201040103" pitchFamily="49" charset="0"/>
              </a:rPr>
              <a:t>c5 (Adjust Radio)</a:t>
            </a:r>
            <a:r>
              <a:rPr lang="en-US" altLang="zh-CN" b="0" i="0" dirty="0">
                <a:solidFill>
                  <a:srgbClr val="1A1C1E"/>
                </a:solidFill>
                <a:effectLst/>
                <a:latin typeface="Inter"/>
              </a:rPr>
              <a:t> shows some confusion with </a:t>
            </a:r>
            <a:r>
              <a:rPr lang="en-US" altLang="zh-CN" b="0" i="0" dirty="0">
                <a:solidFill>
                  <a:srgbClr val="32302C"/>
                </a:solidFill>
                <a:effectLst/>
                <a:latin typeface="DM Mono" panose="020B0509040201040103" pitchFamily="49" charset="0"/>
              </a:rPr>
              <a:t>c0</a:t>
            </a:r>
            <a:r>
              <a:rPr lang="en-US" altLang="zh-CN" b="0" i="0" dirty="0">
                <a:solidFill>
                  <a:srgbClr val="1A1C1E"/>
                </a:solidFill>
                <a:effectLst/>
                <a:latin typeface="Inter"/>
              </a:rPr>
              <a:t> (31 actual </a:t>
            </a:r>
            <a:r>
              <a:rPr lang="en-US" altLang="zh-CN" b="0" i="0" dirty="0">
                <a:solidFill>
                  <a:srgbClr val="32302C"/>
                </a:solidFill>
                <a:effectLst/>
                <a:latin typeface="DM Mono" panose="020B0509040201040103" pitchFamily="49" charset="0"/>
              </a:rPr>
              <a:t>c5</a:t>
            </a:r>
            <a:r>
              <a:rPr lang="en-US" altLang="zh-CN" b="0" i="0" dirty="0">
                <a:solidFill>
                  <a:srgbClr val="1A1C1E"/>
                </a:solidFill>
                <a:effectLst/>
                <a:latin typeface="Inter"/>
              </a:rPr>
              <a:t> predicted as </a:t>
            </a:r>
            <a:r>
              <a:rPr lang="en-US" altLang="zh-CN" b="0" i="0" dirty="0">
                <a:solidFill>
                  <a:srgbClr val="32302C"/>
                </a:solidFill>
                <a:effectLst/>
                <a:latin typeface="DM Mono" panose="020B0509040201040103" pitchFamily="49" charset="0"/>
              </a:rPr>
              <a:t>c0</a:t>
            </a:r>
            <a:r>
              <a:rPr lang="en-US" altLang="zh-CN" b="0" i="0" dirty="0">
                <a:solidFill>
                  <a:srgbClr val="1A1C1E"/>
                </a:solidFill>
                <a:effectLst/>
                <a:latin typeface="Inter"/>
              </a:rPr>
              <a:t>) and </a:t>
            </a:r>
            <a:r>
              <a:rPr lang="en-US" altLang="zh-CN" b="0" i="0" dirty="0">
                <a:solidFill>
                  <a:srgbClr val="32302C"/>
                </a:solidFill>
                <a:effectLst/>
                <a:latin typeface="DM Mono" panose="020B0509040201040103" pitchFamily="49" charset="0"/>
              </a:rPr>
              <a:t>c1</a:t>
            </a:r>
            <a:r>
              <a:rPr lang="en-US" altLang="zh-CN" b="0" i="0" dirty="0">
                <a:solidFill>
                  <a:srgbClr val="1A1C1E"/>
                </a:solidFill>
                <a:effectLst/>
                <a:latin typeface="Inter"/>
              </a:rPr>
              <a:t> (10 actual </a:t>
            </a:r>
            <a:r>
              <a:rPr lang="en-US" altLang="zh-CN" b="0" i="0" dirty="0">
                <a:solidFill>
                  <a:srgbClr val="32302C"/>
                </a:solidFill>
                <a:effectLst/>
                <a:latin typeface="DM Mono" panose="020B0509040201040103" pitchFamily="49" charset="0"/>
              </a:rPr>
              <a:t>c5</a:t>
            </a:r>
            <a:r>
              <a:rPr lang="en-US" altLang="zh-CN" b="0" i="0" dirty="0">
                <a:solidFill>
                  <a:srgbClr val="1A1C1E"/>
                </a:solidFill>
                <a:effectLst/>
                <a:latin typeface="Inter"/>
              </a:rPr>
              <a:t> predicted as </a:t>
            </a:r>
            <a:r>
              <a:rPr lang="en-US" altLang="zh-CN" b="0" i="0" dirty="0">
                <a:solidFill>
                  <a:srgbClr val="32302C"/>
                </a:solidFill>
                <a:effectLst/>
                <a:latin typeface="DM Mono" panose="020B0509040201040103" pitchFamily="49" charset="0"/>
              </a:rPr>
              <a:t>c1</a:t>
            </a:r>
            <a:r>
              <a:rPr lang="en-US" altLang="zh-CN" b="0" i="0" dirty="0">
                <a:solidFill>
                  <a:srgbClr val="1A1C1E"/>
                </a:solidFill>
                <a:effectLst/>
                <a:latin typeface="Inter"/>
              </a:rPr>
              <a:t>), but also quite a few correct predictions (113)."</a:t>
            </a:r>
          </a:p>
          <a:p>
            <a:pPr algn="l">
              <a:buFont typeface="Arial" panose="020B0604020202020204" pitchFamily="34" charset="0"/>
              <a:buChar char="•"/>
            </a:pPr>
            <a:r>
              <a:rPr lang="en-US" altLang="zh-CN" b="0" i="0" dirty="0">
                <a:solidFill>
                  <a:srgbClr val="1A1C1E"/>
                </a:solidFill>
                <a:effectLst/>
                <a:latin typeface="Inter"/>
              </a:rPr>
              <a:t>"Categories like </a:t>
            </a:r>
            <a:r>
              <a:rPr lang="en-US" altLang="zh-CN" b="0" i="0" dirty="0">
                <a:solidFill>
                  <a:srgbClr val="32302C"/>
                </a:solidFill>
                <a:effectLst/>
                <a:latin typeface="DM Mono" panose="020B0509040201040103" pitchFamily="49" charset="0"/>
              </a:rPr>
              <a:t>c3</a:t>
            </a:r>
            <a:r>
              <a:rPr lang="en-US" altLang="zh-CN" b="0" i="0" dirty="0">
                <a:solidFill>
                  <a:srgbClr val="1A1C1E"/>
                </a:solidFill>
                <a:effectLst/>
                <a:latin typeface="Inter"/>
              </a:rPr>
              <a:t> (Texting Left), </a:t>
            </a:r>
            <a:r>
              <a:rPr lang="en-US" altLang="zh-CN" b="0" i="0" dirty="0">
                <a:solidFill>
                  <a:srgbClr val="32302C"/>
                </a:solidFill>
                <a:effectLst/>
                <a:latin typeface="DM Mono" panose="020B0509040201040103" pitchFamily="49" charset="0"/>
              </a:rPr>
              <a:t>c4</a:t>
            </a:r>
            <a:r>
              <a:rPr lang="en-US" altLang="zh-CN" b="0" i="0" dirty="0">
                <a:solidFill>
                  <a:srgbClr val="1A1C1E"/>
                </a:solidFill>
                <a:effectLst/>
                <a:latin typeface="Inter"/>
              </a:rPr>
              <a:t> (Talk Left), and </a:t>
            </a:r>
            <a:r>
              <a:rPr lang="en-US" altLang="zh-CN" b="0" i="0" dirty="0">
                <a:solidFill>
                  <a:srgbClr val="32302C"/>
                </a:solidFill>
                <a:effectLst/>
                <a:latin typeface="DM Mono" panose="020B0509040201040103" pitchFamily="49" charset="0"/>
              </a:rPr>
              <a:t>c8</a:t>
            </a:r>
            <a:r>
              <a:rPr lang="en-US" altLang="zh-CN" b="0" i="0" dirty="0">
                <a:solidFill>
                  <a:srgbClr val="1A1C1E"/>
                </a:solidFill>
                <a:effectLst/>
                <a:latin typeface="Inter"/>
              </a:rPr>
              <a:t> (Hair &amp; Makeup) exhibit relatively low diagonal values and higher off-diagonal values, particularly being misclassified as </a:t>
            </a:r>
            <a:r>
              <a:rPr lang="en-US" altLang="zh-CN" b="0" i="0" dirty="0">
                <a:solidFill>
                  <a:srgbClr val="32302C"/>
                </a:solidFill>
                <a:effectLst/>
                <a:latin typeface="DM Mono" panose="020B0509040201040103" pitchFamily="49" charset="0"/>
              </a:rPr>
              <a:t>c0</a:t>
            </a:r>
            <a:r>
              <a:rPr lang="en-US" altLang="zh-CN" b="0" i="0" dirty="0">
                <a:solidFill>
                  <a:srgbClr val="1A1C1E"/>
                </a:solidFill>
                <a:effectLst/>
                <a:latin typeface="Inter"/>
              </a:rPr>
              <a:t>. This explains their lower recall rates in the classification report."</a:t>
            </a:r>
          </a:p>
          <a:p>
            <a:endParaRPr lang="zh-CN" altLang="en-US" dirty="0"/>
          </a:p>
        </p:txBody>
      </p:sp>
    </p:spTree>
    <p:extLst>
      <p:ext uri="{BB962C8B-B14F-4D97-AF65-F5344CB8AC3E}">
        <p14:creationId xmlns:p14="http://schemas.microsoft.com/office/powerpoint/2010/main" val="949081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algn="l"/>
            <a:r>
              <a:rPr lang="en-US" altLang="zh-CN" b="1" i="0" dirty="0">
                <a:solidFill>
                  <a:srgbClr val="1A1C1E"/>
                </a:solidFill>
                <a:effectLst/>
                <a:latin typeface="Inter"/>
              </a:rPr>
              <a:t>Key Finding - Asymmetry:</a:t>
            </a:r>
            <a:br>
              <a:rPr lang="en-US" altLang="zh-CN" b="0" i="0" dirty="0">
                <a:solidFill>
                  <a:srgbClr val="1A1C1E"/>
                </a:solidFill>
                <a:effectLst/>
                <a:latin typeface="Inter"/>
              </a:rPr>
            </a:br>
            <a:r>
              <a:rPr lang="en-US" altLang="zh-CN" b="0" i="0" dirty="0">
                <a:solidFill>
                  <a:srgbClr val="1A1C1E"/>
                </a:solidFill>
                <a:effectLst/>
                <a:latin typeface="Inter"/>
              </a:rPr>
              <a:t>"First, we noticed something interesting: the </a:t>
            </a:r>
            <a:r>
              <a:rPr lang="en-US" altLang="zh-CN" b="1" i="0" dirty="0">
                <a:solidFill>
                  <a:srgbClr val="1A1C1E"/>
                </a:solidFill>
                <a:effectLst/>
                <a:latin typeface="Inter"/>
              </a:rPr>
              <a:t>left and right eye EARs often look quite different</a:t>
            </a:r>
            <a:r>
              <a:rPr lang="en-US" altLang="zh-CN" b="0" i="0" dirty="0">
                <a:solidFill>
                  <a:srgbClr val="1A1C1E"/>
                </a:solidFill>
                <a:effectLst/>
                <a:latin typeface="Inter"/>
              </a:rPr>
              <a:t> in many of our distraction categories, like 'Safe Driving' or 'Texting Right.' For example, the left eye's EAR is often much higher. We think this could be because of </a:t>
            </a:r>
            <a:r>
              <a:rPr lang="en-US" altLang="zh-CN" b="1" i="0" dirty="0">
                <a:solidFill>
                  <a:srgbClr val="1A1C1E"/>
                </a:solidFill>
                <a:effectLst/>
                <a:latin typeface="Inter"/>
              </a:rPr>
              <a:t>where the camera is placed</a:t>
            </a:r>
            <a:r>
              <a:rPr lang="en-US" altLang="zh-CN" b="0" i="0" dirty="0">
                <a:solidFill>
                  <a:srgbClr val="1A1C1E"/>
                </a:solidFill>
                <a:effectLst/>
                <a:latin typeface="Inter"/>
              </a:rPr>
              <a:t>, or maybe how the driver's head is turned, or even just how </a:t>
            </a:r>
            <a:r>
              <a:rPr lang="en-US" altLang="zh-CN" b="0" i="0" dirty="0" err="1">
                <a:solidFill>
                  <a:srgbClr val="1A1C1E"/>
                </a:solidFill>
                <a:effectLst/>
                <a:latin typeface="Inter"/>
              </a:rPr>
              <a:t>MediaPipe</a:t>
            </a:r>
            <a:r>
              <a:rPr lang="en-US" altLang="zh-CN" b="0" i="0" dirty="0">
                <a:solidFill>
                  <a:srgbClr val="1A1C1E"/>
                </a:solidFill>
                <a:effectLst/>
                <a:latin typeface="Inter"/>
              </a:rPr>
              <a:t> sees each eye differently when the head moves."</a:t>
            </a:r>
          </a:p>
          <a:p>
            <a:pPr algn="l"/>
            <a:r>
              <a:rPr lang="en-US" altLang="zh-CN" b="1" i="0" dirty="0">
                <a:solidFill>
                  <a:srgbClr val="1A1C1E"/>
                </a:solidFill>
                <a:effectLst/>
                <a:latin typeface="Inter"/>
              </a:rPr>
              <a:t>Discriminative Patterns:</a:t>
            </a:r>
            <a:br>
              <a:rPr lang="en-US" altLang="zh-CN" b="0" i="0" dirty="0">
                <a:solidFill>
                  <a:srgbClr val="1A1C1E"/>
                </a:solidFill>
                <a:effectLst/>
                <a:latin typeface="Inter"/>
              </a:rPr>
            </a:br>
            <a:r>
              <a:rPr lang="en-US" altLang="zh-CN" b="0" i="0" dirty="0">
                <a:solidFill>
                  <a:srgbClr val="1A1C1E"/>
                </a:solidFill>
                <a:effectLst/>
                <a:latin typeface="Inter"/>
              </a:rPr>
              <a:t>"But even with that left-right difference, the box plots actually </a:t>
            </a:r>
            <a:r>
              <a:rPr lang="en-US" altLang="zh-CN" b="1" i="0" dirty="0">
                <a:solidFill>
                  <a:srgbClr val="1A1C1E"/>
                </a:solidFill>
                <a:effectLst/>
                <a:latin typeface="Inter"/>
              </a:rPr>
              <a:t>show some clear patterns for specific distractions</a:t>
            </a:r>
            <a:r>
              <a:rPr lang="en-US" altLang="zh-CN" b="0" i="0" dirty="0">
                <a:solidFill>
                  <a:srgbClr val="1A1C1E"/>
                </a:solidFill>
                <a:effectLst/>
                <a:latin typeface="Inter"/>
              </a:rPr>
              <a:t>. For instance, when a driver is 'Talking Right' (c2) or 'Looking Away' (c9), their left eye's EAR tends to be much lower compared to when they're driving safely (c0). What's cool is, for 'Talking Right' (c2), the </a:t>
            </a:r>
            <a:r>
              <a:rPr lang="en-US" altLang="zh-CN" b="0" i="1" dirty="0">
                <a:solidFill>
                  <a:srgbClr val="1A1C1E"/>
                </a:solidFill>
                <a:effectLst/>
                <a:latin typeface="Inter"/>
              </a:rPr>
              <a:t>right</a:t>
            </a:r>
            <a:r>
              <a:rPr lang="en-US" altLang="zh-CN" b="0" i="0" dirty="0">
                <a:solidFill>
                  <a:srgbClr val="1A1C1E"/>
                </a:solidFill>
                <a:effectLst/>
                <a:latin typeface="Inter"/>
              </a:rPr>
              <a:t> eye's EAR actually looks a bit higher than the left. This could mean drivers might be sort of </a:t>
            </a:r>
            <a:r>
              <a:rPr lang="en-US" altLang="zh-CN" b="1" i="0" dirty="0">
                <a:solidFill>
                  <a:srgbClr val="1A1C1E"/>
                </a:solidFill>
                <a:effectLst/>
                <a:latin typeface="Inter"/>
              </a:rPr>
              <a:t>squinting or closing one eye a bit</a:t>
            </a:r>
            <a:r>
              <a:rPr lang="en-US" altLang="zh-CN" b="0" i="0" dirty="0">
                <a:solidFill>
                  <a:srgbClr val="1A1C1E"/>
                </a:solidFill>
                <a:effectLst/>
                <a:latin typeface="Inter"/>
              </a:rPr>
              <a:t> during certain movements, or their head turns just make it harder for the system to 'see' one eye as well."</a:t>
            </a:r>
          </a:p>
          <a:p>
            <a:pPr algn="l"/>
            <a:r>
              <a:rPr lang="en-US" altLang="zh-CN" b="1" i="0" dirty="0">
                <a:solidFill>
                  <a:srgbClr val="1A1C1E"/>
                </a:solidFill>
                <a:effectLst/>
                <a:latin typeface="Inter"/>
              </a:rPr>
              <a:t>Value Proposition:</a:t>
            </a:r>
            <a:br>
              <a:rPr lang="en-US" altLang="zh-CN" b="0" i="0" dirty="0">
                <a:solidFill>
                  <a:srgbClr val="1A1C1E"/>
                </a:solidFill>
                <a:effectLst/>
                <a:latin typeface="Inter"/>
              </a:rPr>
            </a:br>
            <a:r>
              <a:rPr lang="en-US" altLang="zh-CN" b="0" i="0" dirty="0">
                <a:solidFill>
                  <a:srgbClr val="1A1C1E"/>
                </a:solidFill>
                <a:effectLst/>
                <a:latin typeface="Inter"/>
              </a:rPr>
              <a:t>"So, even though these differences are subtle, they're definitely there in the data. This tells us that EAR, even if drivers aren't falling asleep, can still give our model </a:t>
            </a:r>
            <a:r>
              <a:rPr lang="en-US" altLang="zh-CN" b="1" i="0" dirty="0">
                <a:solidFill>
                  <a:srgbClr val="1A1C1E"/>
                </a:solidFill>
                <a:effectLst/>
                <a:latin typeface="Inter"/>
              </a:rPr>
              <a:t>useful, unique clues</a:t>
            </a:r>
            <a:r>
              <a:rPr lang="en-US" altLang="zh-CN" b="0" i="0" dirty="0">
                <a:solidFill>
                  <a:srgbClr val="1A1C1E"/>
                </a:solidFill>
                <a:effectLst/>
                <a:latin typeface="Inter"/>
              </a:rPr>
              <a:t> to help it tell the difference between various ways a driver might be distracted. Our classifier can actually learn to pick up on these specific eye patterns!"</a:t>
            </a:r>
          </a:p>
          <a:p>
            <a:endParaRPr lang="zh-CN" altLang="en-US" dirty="0"/>
          </a:p>
        </p:txBody>
      </p:sp>
    </p:spTree>
    <p:extLst>
      <p:ext uri="{BB962C8B-B14F-4D97-AF65-F5344CB8AC3E}">
        <p14:creationId xmlns:p14="http://schemas.microsoft.com/office/powerpoint/2010/main" val="203408140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jpg"/><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jp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9.jpg"/><Relationship Id="rId7" Type="http://schemas.openxmlformats.org/officeDocument/2006/relationships/image" Target="../media/image33.jpg"/><Relationship Id="rId12" Type="http://schemas.openxmlformats.org/officeDocument/2006/relationships/image" Target="../media/image36.png"/><Relationship Id="rId2" Type="http://schemas.openxmlformats.org/officeDocument/2006/relationships/image" Target="../media/image28.jpg"/><Relationship Id="rId1" Type="http://schemas.openxmlformats.org/officeDocument/2006/relationships/slideMaster" Target="../slideMasters/slideMaster1.xml"/><Relationship Id="rId6" Type="http://schemas.openxmlformats.org/officeDocument/2006/relationships/image" Target="../media/image32.jpg"/><Relationship Id="rId11" Type="http://schemas.openxmlformats.org/officeDocument/2006/relationships/image" Target="../media/image35.jpg"/><Relationship Id="rId5" Type="http://schemas.openxmlformats.org/officeDocument/2006/relationships/image" Target="../media/image31.jpg"/><Relationship Id="rId10" Type="http://schemas.openxmlformats.org/officeDocument/2006/relationships/image" Target="../media/image34.jpg"/><Relationship Id="rId4" Type="http://schemas.openxmlformats.org/officeDocument/2006/relationships/image" Target="../media/image30.jpg"/><Relationship Id="rId9"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jpg"/><Relationship Id="rId5" Type="http://schemas.openxmlformats.org/officeDocument/2006/relationships/image" Target="../media/image6.jpg"/><Relationship Id="rId10" Type="http://schemas.openxmlformats.org/officeDocument/2006/relationships/image" Target="../media/image9.png"/><Relationship Id="rId4" Type="http://schemas.openxmlformats.org/officeDocument/2006/relationships/image" Target="../media/image5.jpg"/><Relationship Id="rId9"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jpg"/><Relationship Id="rId7"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jpg"/><Relationship Id="rId7" Type="http://schemas.openxmlformats.org/officeDocument/2006/relationships/image" Target="../media/image21.png"/><Relationship Id="rId2" Type="http://schemas.openxmlformats.org/officeDocument/2006/relationships/image" Target="../media/image24.jp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20.jpg"/><Relationship Id="rId4" Type="http://schemas.openxmlformats.org/officeDocument/2006/relationships/image" Target="../media/image26.jpg"/><Relationship Id="rId9" Type="http://schemas.openxmlformats.org/officeDocument/2006/relationships/image" Target="../media/image27.jp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1" type="title">
  <p:cSld name="TITLE">
    <p:spTree>
      <p:nvGrpSpPr>
        <p:cNvPr id="1" name="Shape 11"/>
        <p:cNvGrpSpPr/>
        <p:nvPr/>
      </p:nvGrpSpPr>
      <p:grpSpPr>
        <a:xfrm>
          <a:off x="0" y="0"/>
          <a:ext cx="0" cy="0"/>
          <a:chOff x="0" y="0"/>
          <a:chExt cx="0" cy="0"/>
        </a:xfrm>
      </p:grpSpPr>
      <p:pic>
        <p:nvPicPr>
          <p:cNvPr id="12" name="Google Shape;12;p21" descr="A white paper with a small amount of texture&#10;&#10;Description automatically generated"/>
          <p:cNvPicPr preferRelativeResize="0"/>
          <p:nvPr/>
        </p:nvPicPr>
        <p:blipFill rotWithShape="1">
          <a:blip r:embed="rId2">
            <a:alphaModFix/>
          </a:blip>
          <a:srcRect t="57296"/>
          <a:stretch/>
        </p:blipFill>
        <p:spPr>
          <a:xfrm>
            <a:off x="0" y="12221"/>
            <a:ext cx="4663910" cy="804151"/>
          </a:xfrm>
          <a:prstGeom prst="rect">
            <a:avLst/>
          </a:prstGeom>
          <a:noFill/>
          <a:ln>
            <a:noFill/>
          </a:ln>
        </p:spPr>
      </p:pic>
      <p:pic>
        <p:nvPicPr>
          <p:cNvPr id="13" name="Google Shape;13;p21" descr="A group of circles on a black background&#10;&#10;Description automatically generated"/>
          <p:cNvPicPr preferRelativeResize="0"/>
          <p:nvPr/>
        </p:nvPicPr>
        <p:blipFill rotWithShape="1">
          <a:blip r:embed="rId3">
            <a:alphaModFix/>
          </a:blip>
          <a:srcRect l="9425" t="44656" b="37225"/>
          <a:stretch/>
        </p:blipFill>
        <p:spPr>
          <a:xfrm>
            <a:off x="-1" y="119413"/>
            <a:ext cx="3581008" cy="553463"/>
          </a:xfrm>
          <a:prstGeom prst="rect">
            <a:avLst/>
          </a:prstGeom>
          <a:noFill/>
          <a:ln>
            <a:noFill/>
          </a:ln>
        </p:spPr>
      </p:pic>
      <p:pic>
        <p:nvPicPr>
          <p:cNvPr id="14" name="Google Shape;14;p21" descr="A group of circles on a black background&#10;&#10;Description automatically generated"/>
          <p:cNvPicPr preferRelativeResize="0"/>
          <p:nvPr/>
        </p:nvPicPr>
        <p:blipFill rotWithShape="1">
          <a:blip r:embed="rId4">
            <a:alphaModFix/>
          </a:blip>
          <a:srcRect t="49590" b="5186"/>
          <a:stretch/>
        </p:blipFill>
        <p:spPr>
          <a:xfrm>
            <a:off x="2806831" y="120676"/>
            <a:ext cx="1673257" cy="552202"/>
          </a:xfrm>
          <a:prstGeom prst="rect">
            <a:avLst/>
          </a:prstGeom>
          <a:noFill/>
          <a:ln>
            <a:noFill/>
          </a:ln>
        </p:spPr>
      </p:pic>
      <p:pic>
        <p:nvPicPr>
          <p:cNvPr id="15" name="Google Shape;15;p21" descr="A white paper with a small amount of texture&#10;&#10;Description automatically generated"/>
          <p:cNvPicPr preferRelativeResize="0"/>
          <p:nvPr/>
        </p:nvPicPr>
        <p:blipFill rotWithShape="1">
          <a:blip r:embed="rId2">
            <a:alphaModFix/>
          </a:blip>
          <a:srcRect/>
          <a:stretch/>
        </p:blipFill>
        <p:spPr>
          <a:xfrm>
            <a:off x="0" y="3265022"/>
            <a:ext cx="4663910" cy="1883125"/>
          </a:xfrm>
          <a:prstGeom prst="rect">
            <a:avLst/>
          </a:prstGeom>
          <a:noFill/>
          <a:ln>
            <a:noFill/>
          </a:ln>
        </p:spPr>
      </p:pic>
      <p:pic>
        <p:nvPicPr>
          <p:cNvPr id="16" name="Google Shape;16;p21" descr="A group of people walking on a sidewalk&#10;&#10;Description automatically generated"/>
          <p:cNvPicPr preferRelativeResize="0"/>
          <p:nvPr/>
        </p:nvPicPr>
        <p:blipFill rotWithShape="1">
          <a:blip r:embed="rId5">
            <a:alphaModFix/>
          </a:blip>
          <a:srcRect/>
          <a:stretch/>
        </p:blipFill>
        <p:spPr>
          <a:xfrm>
            <a:off x="1127682" y="2427698"/>
            <a:ext cx="1799342" cy="2168604"/>
          </a:xfrm>
          <a:prstGeom prst="rect">
            <a:avLst/>
          </a:prstGeom>
          <a:noFill/>
          <a:ln>
            <a:noFill/>
          </a:ln>
        </p:spPr>
      </p:pic>
      <p:pic>
        <p:nvPicPr>
          <p:cNvPr id="17" name="Google Shape;17;p21"/>
          <p:cNvPicPr preferRelativeResize="0"/>
          <p:nvPr/>
        </p:nvPicPr>
        <p:blipFill rotWithShape="1">
          <a:blip r:embed="rId6">
            <a:alphaModFix/>
          </a:blip>
          <a:srcRect l="28171" r="28171"/>
          <a:stretch/>
        </p:blipFill>
        <p:spPr>
          <a:xfrm>
            <a:off x="-2" y="2574758"/>
            <a:ext cx="1325645" cy="2023817"/>
          </a:xfrm>
          <a:prstGeom prst="rect">
            <a:avLst/>
          </a:prstGeom>
          <a:noFill/>
          <a:ln>
            <a:noFill/>
          </a:ln>
        </p:spPr>
      </p:pic>
      <p:pic>
        <p:nvPicPr>
          <p:cNvPr id="18" name="Google Shape;18;p21"/>
          <p:cNvPicPr preferRelativeResize="0"/>
          <p:nvPr/>
        </p:nvPicPr>
        <p:blipFill rotWithShape="1">
          <a:blip r:embed="rId7">
            <a:alphaModFix/>
          </a:blip>
          <a:srcRect t="21948" r="8491" b="35648"/>
          <a:stretch/>
        </p:blipFill>
        <p:spPr>
          <a:xfrm>
            <a:off x="2615925" y="719103"/>
            <a:ext cx="1956076" cy="1611351"/>
          </a:xfrm>
          <a:prstGeom prst="rect">
            <a:avLst/>
          </a:prstGeom>
          <a:noFill/>
          <a:ln>
            <a:noFill/>
          </a:ln>
        </p:spPr>
      </p:pic>
      <p:pic>
        <p:nvPicPr>
          <p:cNvPr id="19" name="Google Shape;19;p21" descr="A group of people looking at a yellow shirt&#10;&#10;Description automatically generated"/>
          <p:cNvPicPr preferRelativeResize="0"/>
          <p:nvPr/>
        </p:nvPicPr>
        <p:blipFill rotWithShape="1">
          <a:blip r:embed="rId8">
            <a:alphaModFix/>
          </a:blip>
          <a:srcRect t="7162" b="7153"/>
          <a:stretch/>
        </p:blipFill>
        <p:spPr>
          <a:xfrm>
            <a:off x="2615925" y="2330450"/>
            <a:ext cx="1956076" cy="2264226"/>
          </a:xfrm>
          <a:prstGeom prst="rect">
            <a:avLst/>
          </a:prstGeom>
          <a:noFill/>
          <a:ln>
            <a:noFill/>
          </a:ln>
        </p:spPr>
      </p:pic>
      <p:pic>
        <p:nvPicPr>
          <p:cNvPr id="20" name="Google Shape;20;p21" descr="A group of people in a lab&#10;&#10;Description automatically generated"/>
          <p:cNvPicPr preferRelativeResize="0"/>
          <p:nvPr/>
        </p:nvPicPr>
        <p:blipFill rotWithShape="1">
          <a:blip r:embed="rId9">
            <a:alphaModFix/>
          </a:blip>
          <a:srcRect t="5228"/>
          <a:stretch/>
        </p:blipFill>
        <p:spPr>
          <a:xfrm>
            <a:off x="0" y="719091"/>
            <a:ext cx="2615936" cy="1858845"/>
          </a:xfrm>
          <a:prstGeom prst="rect">
            <a:avLst/>
          </a:prstGeom>
          <a:noFill/>
          <a:ln>
            <a:noFill/>
          </a:ln>
        </p:spPr>
      </p:pic>
      <p:sp>
        <p:nvSpPr>
          <p:cNvPr id="21" name="Google Shape;21;p21"/>
          <p:cNvSpPr/>
          <p:nvPr/>
        </p:nvSpPr>
        <p:spPr>
          <a:xfrm rot="-5400000">
            <a:off x="4288233" y="283766"/>
            <a:ext cx="5139535" cy="4572000"/>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22" name="Google Shape;22;p21"/>
          <p:cNvSpPr txBox="1">
            <a:spLocks noGrp="1"/>
          </p:cNvSpPr>
          <p:nvPr>
            <p:ph type="ctrTitle"/>
          </p:nvPr>
        </p:nvSpPr>
        <p:spPr>
          <a:xfrm>
            <a:off x="4663912" y="841772"/>
            <a:ext cx="4480088"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23" name="Google Shape;23;p21"/>
          <p:cNvSpPr txBox="1">
            <a:spLocks noGrp="1"/>
          </p:cNvSpPr>
          <p:nvPr>
            <p:ph type="subTitle" idx="1"/>
          </p:nvPr>
        </p:nvSpPr>
        <p:spPr>
          <a:xfrm>
            <a:off x="4663911" y="2701528"/>
            <a:ext cx="4480089"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24" name="Google Shape;24;p21"/>
          <p:cNvSpPr/>
          <p:nvPr/>
        </p:nvSpPr>
        <p:spPr>
          <a:xfrm>
            <a:off x="4572000" y="4959678"/>
            <a:ext cx="4572000"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25" name="Google Shape;25;p21" descr="A group of circles on a black background&#10;&#10;Description automatically generated"/>
          <p:cNvPicPr preferRelativeResize="0"/>
          <p:nvPr/>
        </p:nvPicPr>
        <p:blipFill rotWithShape="1">
          <a:blip r:embed="rId3">
            <a:alphaModFix/>
          </a:blip>
          <a:srcRect l="9425" t="44656" b="37225"/>
          <a:stretch/>
        </p:blipFill>
        <p:spPr>
          <a:xfrm>
            <a:off x="-1" y="4596302"/>
            <a:ext cx="3581008" cy="553463"/>
          </a:xfrm>
          <a:prstGeom prst="rect">
            <a:avLst/>
          </a:prstGeom>
          <a:noFill/>
          <a:ln>
            <a:noFill/>
          </a:ln>
        </p:spPr>
      </p:pic>
      <p:pic>
        <p:nvPicPr>
          <p:cNvPr id="26" name="Google Shape;26;p21" descr="A group of circles on a black background&#10;&#10;Description automatically generated"/>
          <p:cNvPicPr preferRelativeResize="0"/>
          <p:nvPr/>
        </p:nvPicPr>
        <p:blipFill rotWithShape="1">
          <a:blip r:embed="rId4">
            <a:alphaModFix/>
          </a:blip>
          <a:srcRect t="49590" b="5186"/>
          <a:stretch/>
        </p:blipFill>
        <p:spPr>
          <a:xfrm>
            <a:off x="2806831" y="4597565"/>
            <a:ext cx="1673257" cy="552202"/>
          </a:xfrm>
          <a:prstGeom prst="rect">
            <a:avLst/>
          </a:prstGeom>
          <a:noFill/>
          <a:ln>
            <a:noFill/>
          </a:ln>
        </p:spPr>
      </p:pic>
      <p:cxnSp>
        <p:nvCxnSpPr>
          <p:cNvPr id="27" name="Google Shape;27;p21"/>
          <p:cNvCxnSpPr/>
          <p:nvPr/>
        </p:nvCxnSpPr>
        <p:spPr>
          <a:xfrm>
            <a:off x="0" y="2570867"/>
            <a:ext cx="2615936" cy="0"/>
          </a:xfrm>
          <a:prstGeom prst="straightConnector1">
            <a:avLst/>
          </a:prstGeom>
          <a:noFill/>
          <a:ln w="12700" cap="flat" cmpd="sng">
            <a:solidFill>
              <a:schemeClr val="lt1"/>
            </a:solidFill>
            <a:prstDash val="solid"/>
            <a:miter lim="800000"/>
            <a:headEnd type="none" w="sm" len="sm"/>
            <a:tailEnd type="none" w="sm" len="sm"/>
          </a:ln>
        </p:spPr>
      </p:cxnSp>
      <p:cxnSp>
        <p:nvCxnSpPr>
          <p:cNvPr id="28" name="Google Shape;28;p21"/>
          <p:cNvCxnSpPr/>
          <p:nvPr/>
        </p:nvCxnSpPr>
        <p:spPr>
          <a:xfrm>
            <a:off x="2615936" y="2331295"/>
            <a:ext cx="1864200" cy="0"/>
          </a:xfrm>
          <a:prstGeom prst="straightConnector1">
            <a:avLst/>
          </a:prstGeom>
          <a:noFill/>
          <a:ln w="12700" cap="flat" cmpd="sng">
            <a:solidFill>
              <a:schemeClr val="lt1"/>
            </a:solidFill>
            <a:prstDash val="solid"/>
            <a:miter lim="800000"/>
            <a:headEnd type="none" w="sm" len="sm"/>
            <a:tailEnd type="none" w="sm" len="sm"/>
          </a:ln>
        </p:spPr>
      </p:cxnSp>
      <p:cxnSp>
        <p:nvCxnSpPr>
          <p:cNvPr id="29" name="Google Shape;29;p21"/>
          <p:cNvCxnSpPr/>
          <p:nvPr/>
        </p:nvCxnSpPr>
        <p:spPr>
          <a:xfrm>
            <a:off x="2615935" y="719091"/>
            <a:ext cx="0" cy="3778314"/>
          </a:xfrm>
          <a:prstGeom prst="straightConnector1">
            <a:avLst/>
          </a:prstGeom>
          <a:noFill/>
          <a:ln w="12700" cap="flat" cmpd="sng">
            <a:solidFill>
              <a:schemeClr val="lt1"/>
            </a:solidFill>
            <a:prstDash val="solid"/>
            <a:miter lim="800000"/>
            <a:headEnd type="none" w="sm" len="sm"/>
            <a:tailEnd type="none" w="sm" len="sm"/>
          </a:ln>
        </p:spPr>
      </p:cxnSp>
      <p:sp>
        <p:nvSpPr>
          <p:cNvPr id="30" name="Google Shape;30;p21"/>
          <p:cNvSpPr/>
          <p:nvPr/>
        </p:nvSpPr>
        <p:spPr>
          <a:xfrm>
            <a:off x="-1" y="0"/>
            <a:ext cx="4531936"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31" name="Google Shape;31;p21"/>
          <p:cNvCxnSpPr/>
          <p:nvPr/>
        </p:nvCxnSpPr>
        <p:spPr>
          <a:xfrm>
            <a:off x="1322105" y="2577936"/>
            <a:ext cx="0" cy="2016750"/>
          </a:xfrm>
          <a:prstGeom prst="straightConnector1">
            <a:avLst/>
          </a:prstGeom>
          <a:noFill/>
          <a:ln w="12700" cap="flat" cmpd="sng">
            <a:solidFill>
              <a:schemeClr val="lt1"/>
            </a:solidFill>
            <a:prstDash val="solid"/>
            <a:miter lim="800000"/>
            <a:headEnd type="none" w="sm" len="sm"/>
            <a:tailEnd type="none" w="sm" len="sm"/>
          </a:ln>
        </p:spPr>
      </p:cxnSp>
      <p:cxnSp>
        <p:nvCxnSpPr>
          <p:cNvPr id="32" name="Google Shape;32;p21"/>
          <p:cNvCxnSpPr/>
          <p:nvPr/>
        </p:nvCxnSpPr>
        <p:spPr>
          <a:xfrm>
            <a:off x="16669" y="4594685"/>
            <a:ext cx="4480088" cy="0"/>
          </a:xfrm>
          <a:prstGeom prst="straightConnector1">
            <a:avLst/>
          </a:prstGeom>
          <a:noFill/>
          <a:ln w="12700" cap="flat" cmpd="sng">
            <a:solidFill>
              <a:schemeClr val="lt1"/>
            </a:solidFill>
            <a:prstDash val="solid"/>
            <a:miter lim="800000"/>
            <a:headEnd type="none" w="sm" len="sm"/>
            <a:tailEnd type="none" w="sm" len="sm"/>
          </a:ln>
        </p:spPr>
      </p:cxnSp>
      <p:pic>
        <p:nvPicPr>
          <p:cNvPr id="33" name="Google Shape;33;p21" descr="A yellow letter on a blue background&#10;&#10;Description automatically generated"/>
          <p:cNvPicPr preferRelativeResize="0"/>
          <p:nvPr/>
        </p:nvPicPr>
        <p:blipFill rotWithShape="1">
          <a:blip r:embed="rId10">
            <a:alphaModFix/>
          </a:blip>
          <a:srcRect/>
          <a:stretch/>
        </p:blipFill>
        <p:spPr>
          <a:xfrm>
            <a:off x="1677673" y="3850442"/>
            <a:ext cx="1134698" cy="1095299"/>
          </a:xfrm>
          <a:prstGeom prst="rect">
            <a:avLst/>
          </a:prstGeom>
          <a:noFill/>
          <a:ln>
            <a:noFill/>
          </a:ln>
        </p:spPr>
      </p:pic>
      <p:cxnSp>
        <p:nvCxnSpPr>
          <p:cNvPr id="34" name="Google Shape;34;p21"/>
          <p:cNvCxnSpPr/>
          <p:nvPr/>
        </p:nvCxnSpPr>
        <p:spPr>
          <a:xfrm>
            <a:off x="16669" y="715628"/>
            <a:ext cx="4480088" cy="0"/>
          </a:xfrm>
          <a:prstGeom prst="straightConnector1">
            <a:avLst/>
          </a:prstGeom>
          <a:noFill/>
          <a:ln w="12700" cap="flat" cmpd="sng">
            <a:solidFill>
              <a:schemeClr val="lt1"/>
            </a:solidFill>
            <a:prstDash val="solid"/>
            <a:miter lim="800000"/>
            <a:headEnd type="none" w="sm" len="sm"/>
            <a:tailEnd type="none" w="sm" len="sm"/>
          </a:ln>
        </p:spPr>
      </p:cxnSp>
      <p:sp>
        <p:nvSpPr>
          <p:cNvPr id="35" name="Google Shape;35;p21"/>
          <p:cNvSpPr/>
          <p:nvPr/>
        </p:nvSpPr>
        <p:spPr>
          <a:xfrm rot="-5400000">
            <a:off x="2000251" y="2479839"/>
            <a:ext cx="5143499"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6" name="Google Shape;36;p21"/>
          <p:cNvPicPr preferRelativeResize="0"/>
          <p:nvPr/>
        </p:nvPicPr>
        <p:blipFill rotWithShape="1">
          <a:blip r:embed="rId11">
            <a:alphaModFix/>
          </a:blip>
          <a:srcRect/>
          <a:stretch/>
        </p:blipFill>
        <p:spPr>
          <a:xfrm>
            <a:off x="575534" y="321458"/>
            <a:ext cx="3290488" cy="312877"/>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 3">
  <p:cSld name="Title Slide - 3">
    <p:spTree>
      <p:nvGrpSpPr>
        <p:cNvPr id="1" name="Shape 167"/>
        <p:cNvGrpSpPr/>
        <p:nvPr/>
      </p:nvGrpSpPr>
      <p:grpSpPr>
        <a:xfrm>
          <a:off x="0" y="0"/>
          <a:ext cx="0" cy="0"/>
          <a:chOff x="0" y="0"/>
          <a:chExt cx="0" cy="0"/>
        </a:xfrm>
      </p:grpSpPr>
      <p:pic>
        <p:nvPicPr>
          <p:cNvPr id="168" name="Google Shape;168;p23" descr="A group of people sitting in a room&#10;&#10;Description automatically generated"/>
          <p:cNvPicPr preferRelativeResize="0"/>
          <p:nvPr/>
        </p:nvPicPr>
        <p:blipFill rotWithShape="1">
          <a:blip r:embed="rId2">
            <a:alphaModFix/>
          </a:blip>
          <a:srcRect/>
          <a:stretch/>
        </p:blipFill>
        <p:spPr>
          <a:xfrm>
            <a:off x="4339067" y="-1114"/>
            <a:ext cx="3162855" cy="1980742"/>
          </a:xfrm>
          <a:prstGeom prst="rect">
            <a:avLst/>
          </a:prstGeom>
          <a:noFill/>
          <a:ln>
            <a:noFill/>
          </a:ln>
        </p:spPr>
      </p:pic>
      <p:pic>
        <p:nvPicPr>
          <p:cNvPr id="169" name="Google Shape;169;p23" descr="A group of people in a room&#10;&#10;Description automatically generated"/>
          <p:cNvPicPr preferRelativeResize="0"/>
          <p:nvPr/>
        </p:nvPicPr>
        <p:blipFill rotWithShape="1">
          <a:blip r:embed="rId3">
            <a:alphaModFix/>
          </a:blip>
          <a:srcRect r="-7193"/>
          <a:stretch/>
        </p:blipFill>
        <p:spPr>
          <a:xfrm>
            <a:off x="4396851" y="1590772"/>
            <a:ext cx="2302978" cy="1134752"/>
          </a:xfrm>
          <a:prstGeom prst="rect">
            <a:avLst/>
          </a:prstGeom>
          <a:noFill/>
          <a:ln>
            <a:noFill/>
          </a:ln>
        </p:spPr>
      </p:pic>
      <p:pic>
        <p:nvPicPr>
          <p:cNvPr id="170" name="Google Shape;170;p23" descr="A group of women wearing virtual reality goggles&#10;&#10;Description automatically generated"/>
          <p:cNvPicPr preferRelativeResize="0"/>
          <p:nvPr/>
        </p:nvPicPr>
        <p:blipFill rotWithShape="1">
          <a:blip r:embed="rId4">
            <a:alphaModFix/>
          </a:blip>
          <a:srcRect/>
          <a:stretch/>
        </p:blipFill>
        <p:spPr>
          <a:xfrm>
            <a:off x="6027263" y="1590773"/>
            <a:ext cx="2136595" cy="1085260"/>
          </a:xfrm>
          <a:prstGeom prst="rect">
            <a:avLst/>
          </a:prstGeom>
          <a:noFill/>
          <a:ln>
            <a:noFill/>
          </a:ln>
        </p:spPr>
      </p:pic>
      <p:pic>
        <p:nvPicPr>
          <p:cNvPr id="171" name="Google Shape;171;p23" descr="A person sitting on the floor with two children&#10;&#10;Description automatically generated"/>
          <p:cNvPicPr preferRelativeResize="0"/>
          <p:nvPr/>
        </p:nvPicPr>
        <p:blipFill rotWithShape="1">
          <a:blip r:embed="rId5">
            <a:alphaModFix/>
          </a:blip>
          <a:srcRect/>
          <a:stretch/>
        </p:blipFill>
        <p:spPr>
          <a:xfrm>
            <a:off x="7833197" y="1547492"/>
            <a:ext cx="1310801" cy="1121431"/>
          </a:xfrm>
          <a:prstGeom prst="rect">
            <a:avLst/>
          </a:prstGeom>
          <a:noFill/>
          <a:ln>
            <a:noFill/>
          </a:ln>
        </p:spPr>
      </p:pic>
      <p:pic>
        <p:nvPicPr>
          <p:cNvPr id="172" name="Google Shape;172;p23"/>
          <p:cNvPicPr preferRelativeResize="0"/>
          <p:nvPr/>
        </p:nvPicPr>
        <p:blipFill rotWithShape="1">
          <a:blip r:embed="rId6">
            <a:alphaModFix/>
          </a:blip>
          <a:srcRect l="24547" t="18492" r="22003" b="1345"/>
          <a:stretch/>
        </p:blipFill>
        <p:spPr>
          <a:xfrm>
            <a:off x="6623025" y="2728900"/>
            <a:ext cx="2399375" cy="2417976"/>
          </a:xfrm>
          <a:prstGeom prst="rect">
            <a:avLst/>
          </a:prstGeom>
          <a:noFill/>
          <a:ln>
            <a:noFill/>
          </a:ln>
        </p:spPr>
      </p:pic>
      <p:pic>
        <p:nvPicPr>
          <p:cNvPr id="173" name="Google Shape;173;p23" descr="A white paper with a small amount of texture&#10;&#10;Description automatically generated"/>
          <p:cNvPicPr preferRelativeResize="0"/>
          <p:nvPr/>
        </p:nvPicPr>
        <p:blipFill rotWithShape="1">
          <a:blip r:embed="rId7">
            <a:alphaModFix/>
          </a:blip>
          <a:srcRect l="-2"/>
          <a:stretch/>
        </p:blipFill>
        <p:spPr>
          <a:xfrm>
            <a:off x="-1" y="3265023"/>
            <a:ext cx="4321708" cy="1883126"/>
          </a:xfrm>
          <a:prstGeom prst="rect">
            <a:avLst/>
          </a:prstGeom>
          <a:noFill/>
          <a:ln>
            <a:noFill/>
          </a:ln>
        </p:spPr>
      </p:pic>
      <p:pic>
        <p:nvPicPr>
          <p:cNvPr id="174" name="Google Shape;174;p23" descr="A group of circles on a black background&#10;&#10;Description automatically generated"/>
          <p:cNvPicPr preferRelativeResize="0"/>
          <p:nvPr/>
        </p:nvPicPr>
        <p:blipFill rotWithShape="1">
          <a:blip r:embed="rId8">
            <a:alphaModFix/>
          </a:blip>
          <a:srcRect l="9425" t="24877" b="37225"/>
          <a:stretch/>
        </p:blipFill>
        <p:spPr>
          <a:xfrm>
            <a:off x="-106053" y="3989156"/>
            <a:ext cx="3581008" cy="1157730"/>
          </a:xfrm>
          <a:prstGeom prst="rect">
            <a:avLst/>
          </a:prstGeom>
          <a:noFill/>
          <a:ln>
            <a:noFill/>
          </a:ln>
        </p:spPr>
      </p:pic>
      <p:pic>
        <p:nvPicPr>
          <p:cNvPr id="175" name="Google Shape;175;p23" descr="A group of circles on a black background&#10;&#10;Description automatically generated"/>
          <p:cNvPicPr preferRelativeResize="0"/>
          <p:nvPr/>
        </p:nvPicPr>
        <p:blipFill rotWithShape="1">
          <a:blip r:embed="rId9">
            <a:alphaModFix/>
          </a:blip>
          <a:srcRect/>
          <a:stretch/>
        </p:blipFill>
        <p:spPr>
          <a:xfrm>
            <a:off x="2506352" y="3922448"/>
            <a:ext cx="1673257" cy="1221052"/>
          </a:xfrm>
          <a:prstGeom prst="rect">
            <a:avLst/>
          </a:prstGeom>
          <a:noFill/>
          <a:ln>
            <a:noFill/>
          </a:ln>
        </p:spPr>
      </p:pic>
      <p:sp>
        <p:nvSpPr>
          <p:cNvPr id="176" name="Google Shape;176;p23"/>
          <p:cNvSpPr/>
          <p:nvPr/>
        </p:nvSpPr>
        <p:spPr>
          <a:xfrm>
            <a:off x="-7901" y="0"/>
            <a:ext cx="432960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77" name="Google Shape;177;p23"/>
          <p:cNvSpPr/>
          <p:nvPr/>
        </p:nvSpPr>
        <p:spPr>
          <a:xfrm rot="-5400000">
            <a:off x="7773970" y="3773471"/>
            <a:ext cx="255623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78" name="Google Shape;178;p23" descr="A group of people standing together&#10;&#10;Description automatically generated"/>
          <p:cNvPicPr preferRelativeResize="0"/>
          <p:nvPr/>
        </p:nvPicPr>
        <p:blipFill rotWithShape="1">
          <a:blip r:embed="rId10">
            <a:alphaModFix/>
          </a:blip>
          <a:srcRect/>
          <a:stretch/>
        </p:blipFill>
        <p:spPr>
          <a:xfrm>
            <a:off x="6626173" y="1"/>
            <a:ext cx="2517827" cy="1590772"/>
          </a:xfrm>
          <a:prstGeom prst="rect">
            <a:avLst/>
          </a:prstGeom>
          <a:noFill/>
          <a:ln>
            <a:noFill/>
          </a:ln>
        </p:spPr>
      </p:pic>
      <p:pic>
        <p:nvPicPr>
          <p:cNvPr id="179" name="Google Shape;179;p23" descr="A person working on a machine&#10;&#10;Description automatically generated"/>
          <p:cNvPicPr preferRelativeResize="0"/>
          <p:nvPr/>
        </p:nvPicPr>
        <p:blipFill rotWithShape="1">
          <a:blip r:embed="rId11">
            <a:alphaModFix/>
          </a:blip>
          <a:srcRect/>
          <a:stretch/>
        </p:blipFill>
        <p:spPr>
          <a:xfrm>
            <a:off x="4321706" y="2666734"/>
            <a:ext cx="2302979" cy="2476765"/>
          </a:xfrm>
          <a:prstGeom prst="rect">
            <a:avLst/>
          </a:prstGeom>
          <a:noFill/>
          <a:ln>
            <a:noFill/>
          </a:ln>
        </p:spPr>
      </p:pic>
      <p:sp>
        <p:nvSpPr>
          <p:cNvPr id="180" name="Google Shape;180;p23"/>
          <p:cNvSpPr/>
          <p:nvPr/>
        </p:nvSpPr>
        <p:spPr>
          <a:xfrm rot="-5400000">
            <a:off x="3086207" y="1235502"/>
            <a:ext cx="265482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1" name="Google Shape;181;p23"/>
          <p:cNvSpPr/>
          <p:nvPr/>
        </p:nvSpPr>
        <p:spPr>
          <a:xfrm>
            <a:off x="0" y="183822"/>
            <a:ext cx="4321709" cy="4321709"/>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82" name="Google Shape;182;p23"/>
          <p:cNvSpPr txBox="1">
            <a:spLocks noGrp="1"/>
          </p:cNvSpPr>
          <p:nvPr>
            <p:ph type="ctrTitle"/>
          </p:nvPr>
        </p:nvSpPr>
        <p:spPr>
          <a:xfrm>
            <a:off x="1" y="431374"/>
            <a:ext cx="4321708"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83" name="Google Shape;183;p23"/>
          <p:cNvSpPr txBox="1">
            <a:spLocks noGrp="1"/>
          </p:cNvSpPr>
          <p:nvPr>
            <p:ph type="subTitle" idx="1"/>
          </p:nvPr>
        </p:nvSpPr>
        <p:spPr>
          <a:xfrm>
            <a:off x="0" y="2291131"/>
            <a:ext cx="4321709" cy="1031918"/>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pic>
        <p:nvPicPr>
          <p:cNvPr id="184" name="Google Shape;184;p23" descr="A yellow letter on a blue background&#10;&#10;Description automatically generated"/>
          <p:cNvPicPr preferRelativeResize="0"/>
          <p:nvPr/>
        </p:nvPicPr>
        <p:blipFill rotWithShape="1">
          <a:blip r:embed="rId12">
            <a:alphaModFix/>
          </a:blip>
          <a:srcRect/>
          <a:stretch/>
        </p:blipFill>
        <p:spPr>
          <a:xfrm>
            <a:off x="1436925" y="3551487"/>
            <a:ext cx="1447859" cy="1397587"/>
          </a:xfrm>
          <a:prstGeom prst="rect">
            <a:avLst/>
          </a:prstGeom>
          <a:noFill/>
          <a:ln>
            <a:noFill/>
          </a:ln>
        </p:spPr>
      </p:pic>
      <p:cxnSp>
        <p:nvCxnSpPr>
          <p:cNvPr id="185" name="Google Shape;185;p23"/>
          <p:cNvCxnSpPr/>
          <p:nvPr/>
        </p:nvCxnSpPr>
        <p:spPr>
          <a:xfrm>
            <a:off x="6623024" y="2725525"/>
            <a:ext cx="0" cy="2417975"/>
          </a:xfrm>
          <a:prstGeom prst="straightConnector1">
            <a:avLst/>
          </a:prstGeom>
          <a:noFill/>
          <a:ln w="12700" cap="flat" cmpd="sng">
            <a:solidFill>
              <a:schemeClr val="lt1"/>
            </a:solidFill>
            <a:prstDash val="solid"/>
            <a:miter lim="800000"/>
            <a:headEnd type="none" w="sm" len="sm"/>
            <a:tailEnd type="none" w="sm" len="sm"/>
          </a:ln>
        </p:spPr>
      </p:cxnSp>
      <p:cxnSp>
        <p:nvCxnSpPr>
          <p:cNvPr id="186" name="Google Shape;186;p23"/>
          <p:cNvCxnSpPr/>
          <p:nvPr/>
        </p:nvCxnSpPr>
        <p:spPr>
          <a:xfrm>
            <a:off x="6027263" y="1587238"/>
            <a:ext cx="0" cy="1138287"/>
          </a:xfrm>
          <a:prstGeom prst="straightConnector1">
            <a:avLst/>
          </a:prstGeom>
          <a:noFill/>
          <a:ln w="12700" cap="flat" cmpd="sng">
            <a:solidFill>
              <a:schemeClr val="lt1"/>
            </a:solidFill>
            <a:prstDash val="solid"/>
            <a:miter lim="800000"/>
            <a:headEnd type="none" w="sm" len="sm"/>
            <a:tailEnd type="none" w="sm" len="sm"/>
          </a:ln>
        </p:spPr>
      </p:cxnSp>
      <p:cxnSp>
        <p:nvCxnSpPr>
          <p:cNvPr id="187" name="Google Shape;187;p23"/>
          <p:cNvCxnSpPr/>
          <p:nvPr/>
        </p:nvCxnSpPr>
        <p:spPr>
          <a:xfrm>
            <a:off x="7830139" y="1587238"/>
            <a:ext cx="0" cy="1138287"/>
          </a:xfrm>
          <a:prstGeom prst="straightConnector1">
            <a:avLst/>
          </a:prstGeom>
          <a:noFill/>
          <a:ln w="12700" cap="flat" cmpd="sng">
            <a:solidFill>
              <a:schemeClr val="lt1"/>
            </a:solidFill>
            <a:prstDash val="solid"/>
            <a:miter lim="800000"/>
            <a:headEnd type="none" w="sm" len="sm"/>
            <a:tailEnd type="none" w="sm" len="sm"/>
          </a:ln>
        </p:spPr>
      </p:cxnSp>
      <p:sp>
        <p:nvSpPr>
          <p:cNvPr id="188" name="Google Shape;188;p23"/>
          <p:cNvSpPr/>
          <p:nvPr/>
        </p:nvSpPr>
        <p:spPr>
          <a:xfrm>
            <a:off x="4321707" y="2587265"/>
            <a:ext cx="4822293"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189" name="Google Shape;189;p23"/>
          <p:cNvCxnSpPr/>
          <p:nvPr/>
        </p:nvCxnSpPr>
        <p:spPr>
          <a:xfrm>
            <a:off x="6623024" y="-4648"/>
            <a:ext cx="0" cy="1591886"/>
          </a:xfrm>
          <a:prstGeom prst="straightConnector1">
            <a:avLst/>
          </a:prstGeom>
          <a:noFill/>
          <a:ln w="12700" cap="flat" cmpd="sng">
            <a:solidFill>
              <a:schemeClr val="lt1"/>
            </a:solidFill>
            <a:prstDash val="solid"/>
            <a:miter lim="800000"/>
            <a:headEnd type="none" w="sm" len="sm"/>
            <a:tailEnd type="none" w="sm" len="sm"/>
          </a:ln>
        </p:spPr>
      </p:cxnSp>
      <p:cxnSp>
        <p:nvCxnSpPr>
          <p:cNvPr id="190" name="Google Shape;190;p23"/>
          <p:cNvCxnSpPr/>
          <p:nvPr/>
        </p:nvCxnSpPr>
        <p:spPr>
          <a:xfrm rot="10800000" flipH="1">
            <a:off x="4505530" y="1586123"/>
            <a:ext cx="4638472" cy="1"/>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 2">
  <p:cSld name="Title Slide - 2">
    <p:spTree>
      <p:nvGrpSpPr>
        <p:cNvPr id="1" name="Shape 37"/>
        <p:cNvGrpSpPr/>
        <p:nvPr/>
      </p:nvGrpSpPr>
      <p:grpSpPr>
        <a:xfrm>
          <a:off x="0" y="0"/>
          <a:ext cx="0" cy="0"/>
          <a:chOff x="0" y="0"/>
          <a:chExt cx="0" cy="0"/>
        </a:xfrm>
      </p:grpSpPr>
      <p:pic>
        <p:nvPicPr>
          <p:cNvPr id="38" name="Google Shape;38;p22" descr="A white paper with a small amount of texture&#10;&#10;Description automatically generated"/>
          <p:cNvPicPr preferRelativeResize="0"/>
          <p:nvPr/>
        </p:nvPicPr>
        <p:blipFill rotWithShape="1">
          <a:blip r:embed="rId2">
            <a:alphaModFix/>
          </a:blip>
          <a:srcRect/>
          <a:stretch/>
        </p:blipFill>
        <p:spPr>
          <a:xfrm>
            <a:off x="0" y="3265022"/>
            <a:ext cx="4663910" cy="1883125"/>
          </a:xfrm>
          <a:prstGeom prst="rect">
            <a:avLst/>
          </a:prstGeom>
          <a:noFill/>
          <a:ln>
            <a:noFill/>
          </a:ln>
        </p:spPr>
      </p:pic>
      <p:pic>
        <p:nvPicPr>
          <p:cNvPr id="39" name="Google Shape;39;p22" descr="A group of people walking on a sidewalk&#10;&#10;Description automatically generated"/>
          <p:cNvPicPr preferRelativeResize="0"/>
          <p:nvPr/>
        </p:nvPicPr>
        <p:blipFill rotWithShape="1">
          <a:blip r:embed="rId3">
            <a:alphaModFix/>
          </a:blip>
          <a:srcRect/>
          <a:stretch/>
        </p:blipFill>
        <p:spPr>
          <a:xfrm>
            <a:off x="1127682" y="1817017"/>
            <a:ext cx="1799342" cy="2168604"/>
          </a:xfrm>
          <a:prstGeom prst="rect">
            <a:avLst/>
          </a:prstGeom>
          <a:noFill/>
          <a:ln>
            <a:noFill/>
          </a:ln>
        </p:spPr>
      </p:pic>
      <p:pic>
        <p:nvPicPr>
          <p:cNvPr id="40" name="Google Shape;40;p22"/>
          <p:cNvPicPr preferRelativeResize="0"/>
          <p:nvPr/>
        </p:nvPicPr>
        <p:blipFill rotWithShape="1">
          <a:blip r:embed="rId4">
            <a:alphaModFix/>
          </a:blip>
          <a:srcRect l="28171" r="28171"/>
          <a:stretch/>
        </p:blipFill>
        <p:spPr>
          <a:xfrm>
            <a:off x="-2" y="1964077"/>
            <a:ext cx="1325645" cy="2023817"/>
          </a:xfrm>
          <a:prstGeom prst="rect">
            <a:avLst/>
          </a:prstGeom>
          <a:noFill/>
          <a:ln>
            <a:noFill/>
          </a:ln>
        </p:spPr>
      </p:pic>
      <p:pic>
        <p:nvPicPr>
          <p:cNvPr id="41" name="Google Shape;41;p22"/>
          <p:cNvPicPr preferRelativeResize="0"/>
          <p:nvPr/>
        </p:nvPicPr>
        <p:blipFill rotWithShape="1">
          <a:blip r:embed="rId5">
            <a:alphaModFix/>
          </a:blip>
          <a:srcRect l="2471" t="19040" r="2471" b="36283"/>
          <a:stretch/>
        </p:blipFill>
        <p:spPr>
          <a:xfrm>
            <a:off x="2615925" y="63074"/>
            <a:ext cx="1956076" cy="1634227"/>
          </a:xfrm>
          <a:prstGeom prst="rect">
            <a:avLst/>
          </a:prstGeom>
          <a:noFill/>
          <a:ln>
            <a:noFill/>
          </a:ln>
        </p:spPr>
      </p:pic>
      <p:pic>
        <p:nvPicPr>
          <p:cNvPr id="42" name="Google Shape;42;p22" descr="A group of people looking at a yellow shirt&#10;&#10;Description automatically generated"/>
          <p:cNvPicPr preferRelativeResize="0"/>
          <p:nvPr/>
        </p:nvPicPr>
        <p:blipFill rotWithShape="1">
          <a:blip r:embed="rId6">
            <a:alphaModFix/>
          </a:blip>
          <a:srcRect t="1452" b="12010"/>
          <a:stretch/>
        </p:blipFill>
        <p:spPr>
          <a:xfrm>
            <a:off x="2615925" y="1697300"/>
            <a:ext cx="1956076" cy="2286700"/>
          </a:xfrm>
          <a:prstGeom prst="rect">
            <a:avLst/>
          </a:prstGeom>
          <a:noFill/>
          <a:ln>
            <a:noFill/>
          </a:ln>
        </p:spPr>
      </p:pic>
      <p:pic>
        <p:nvPicPr>
          <p:cNvPr id="43" name="Google Shape;43;p22" descr="A group of people in a lab&#10;&#10;Description automatically generated"/>
          <p:cNvPicPr preferRelativeResize="0"/>
          <p:nvPr/>
        </p:nvPicPr>
        <p:blipFill rotWithShape="1">
          <a:blip r:embed="rId7">
            <a:alphaModFix/>
          </a:blip>
          <a:srcRect/>
          <a:stretch/>
        </p:blipFill>
        <p:spPr>
          <a:xfrm>
            <a:off x="0" y="5872"/>
            <a:ext cx="2615936" cy="1961383"/>
          </a:xfrm>
          <a:prstGeom prst="rect">
            <a:avLst/>
          </a:prstGeom>
          <a:noFill/>
          <a:ln>
            <a:noFill/>
          </a:ln>
        </p:spPr>
      </p:pic>
      <p:sp>
        <p:nvSpPr>
          <p:cNvPr id="44" name="Google Shape;44;p22"/>
          <p:cNvSpPr/>
          <p:nvPr/>
        </p:nvSpPr>
        <p:spPr>
          <a:xfrm rot="-5400000">
            <a:off x="4288233" y="283766"/>
            <a:ext cx="5139535" cy="4572000"/>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45" name="Google Shape;45;p22"/>
          <p:cNvSpPr txBox="1">
            <a:spLocks noGrp="1"/>
          </p:cNvSpPr>
          <p:nvPr>
            <p:ph type="ctrTitle"/>
          </p:nvPr>
        </p:nvSpPr>
        <p:spPr>
          <a:xfrm>
            <a:off x="4663912" y="841772"/>
            <a:ext cx="4480088"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46" name="Google Shape;46;p22"/>
          <p:cNvSpPr txBox="1">
            <a:spLocks noGrp="1"/>
          </p:cNvSpPr>
          <p:nvPr>
            <p:ph type="subTitle" idx="1"/>
          </p:nvPr>
        </p:nvSpPr>
        <p:spPr>
          <a:xfrm>
            <a:off x="4663911" y="2701528"/>
            <a:ext cx="4480089"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47" name="Google Shape;47;p22"/>
          <p:cNvSpPr/>
          <p:nvPr/>
        </p:nvSpPr>
        <p:spPr>
          <a:xfrm>
            <a:off x="4572000" y="4959678"/>
            <a:ext cx="4572000"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48" name="Google Shape;48;p22" descr="A group of circles on a black background&#10;&#10;Description automatically generated"/>
          <p:cNvPicPr preferRelativeResize="0"/>
          <p:nvPr/>
        </p:nvPicPr>
        <p:blipFill rotWithShape="1">
          <a:blip r:embed="rId8">
            <a:alphaModFix/>
          </a:blip>
          <a:srcRect l="9425" t="24877" b="37225"/>
          <a:stretch/>
        </p:blipFill>
        <p:spPr>
          <a:xfrm>
            <a:off x="-1" y="3989156"/>
            <a:ext cx="3581008" cy="1157730"/>
          </a:xfrm>
          <a:prstGeom prst="rect">
            <a:avLst/>
          </a:prstGeom>
          <a:noFill/>
          <a:ln>
            <a:noFill/>
          </a:ln>
        </p:spPr>
      </p:pic>
      <p:pic>
        <p:nvPicPr>
          <p:cNvPr id="49" name="Google Shape;49;p22" descr="A group of circles on a black background&#10;&#10;Description automatically generated"/>
          <p:cNvPicPr preferRelativeResize="0"/>
          <p:nvPr/>
        </p:nvPicPr>
        <p:blipFill rotWithShape="1">
          <a:blip r:embed="rId9">
            <a:alphaModFix/>
          </a:blip>
          <a:srcRect/>
          <a:stretch/>
        </p:blipFill>
        <p:spPr>
          <a:xfrm>
            <a:off x="2806831" y="3989156"/>
            <a:ext cx="1673257" cy="1221052"/>
          </a:xfrm>
          <a:prstGeom prst="rect">
            <a:avLst/>
          </a:prstGeom>
          <a:noFill/>
          <a:ln>
            <a:noFill/>
          </a:ln>
        </p:spPr>
      </p:pic>
      <p:cxnSp>
        <p:nvCxnSpPr>
          <p:cNvPr id="50" name="Google Shape;50;p22"/>
          <p:cNvCxnSpPr/>
          <p:nvPr/>
        </p:nvCxnSpPr>
        <p:spPr>
          <a:xfrm>
            <a:off x="0" y="1960185"/>
            <a:ext cx="2615936" cy="0"/>
          </a:xfrm>
          <a:prstGeom prst="straightConnector1">
            <a:avLst/>
          </a:prstGeom>
          <a:noFill/>
          <a:ln w="12700" cap="flat" cmpd="sng">
            <a:solidFill>
              <a:schemeClr val="lt1"/>
            </a:solidFill>
            <a:prstDash val="solid"/>
            <a:miter lim="800000"/>
            <a:headEnd type="none" w="sm" len="sm"/>
            <a:tailEnd type="none" w="sm" len="sm"/>
          </a:ln>
        </p:spPr>
      </p:cxnSp>
      <p:cxnSp>
        <p:nvCxnSpPr>
          <p:cNvPr id="51" name="Google Shape;51;p22"/>
          <p:cNvCxnSpPr/>
          <p:nvPr/>
        </p:nvCxnSpPr>
        <p:spPr>
          <a:xfrm>
            <a:off x="2615936" y="1704401"/>
            <a:ext cx="1864200" cy="0"/>
          </a:xfrm>
          <a:prstGeom prst="straightConnector1">
            <a:avLst/>
          </a:prstGeom>
          <a:noFill/>
          <a:ln w="12700" cap="flat" cmpd="sng">
            <a:solidFill>
              <a:schemeClr val="lt1"/>
            </a:solidFill>
            <a:prstDash val="solid"/>
            <a:miter lim="800000"/>
            <a:headEnd type="none" w="sm" len="sm"/>
            <a:tailEnd type="none" w="sm" len="sm"/>
          </a:ln>
        </p:spPr>
      </p:cxnSp>
      <p:cxnSp>
        <p:nvCxnSpPr>
          <p:cNvPr id="52" name="Google Shape;52;p22"/>
          <p:cNvCxnSpPr/>
          <p:nvPr/>
        </p:nvCxnSpPr>
        <p:spPr>
          <a:xfrm>
            <a:off x="2615935" y="145057"/>
            <a:ext cx="0" cy="3838948"/>
          </a:xfrm>
          <a:prstGeom prst="straightConnector1">
            <a:avLst/>
          </a:prstGeom>
          <a:noFill/>
          <a:ln w="12700" cap="flat" cmpd="sng">
            <a:solidFill>
              <a:schemeClr val="lt1"/>
            </a:solidFill>
            <a:prstDash val="solid"/>
            <a:miter lim="800000"/>
            <a:headEnd type="none" w="sm" len="sm"/>
            <a:tailEnd type="none" w="sm" len="sm"/>
          </a:ln>
        </p:spPr>
      </p:cxnSp>
      <p:sp>
        <p:nvSpPr>
          <p:cNvPr id="53" name="Google Shape;53;p22"/>
          <p:cNvSpPr/>
          <p:nvPr/>
        </p:nvSpPr>
        <p:spPr>
          <a:xfrm>
            <a:off x="-1" y="0"/>
            <a:ext cx="4531936"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cxnSp>
        <p:nvCxnSpPr>
          <p:cNvPr id="54" name="Google Shape;54;p22"/>
          <p:cNvCxnSpPr/>
          <p:nvPr/>
        </p:nvCxnSpPr>
        <p:spPr>
          <a:xfrm>
            <a:off x="1322105" y="1967255"/>
            <a:ext cx="0" cy="2016750"/>
          </a:xfrm>
          <a:prstGeom prst="straightConnector1">
            <a:avLst/>
          </a:prstGeom>
          <a:noFill/>
          <a:ln w="12700" cap="flat" cmpd="sng">
            <a:solidFill>
              <a:schemeClr val="lt1"/>
            </a:solidFill>
            <a:prstDash val="solid"/>
            <a:miter lim="800000"/>
            <a:headEnd type="none" w="sm" len="sm"/>
            <a:tailEnd type="none" w="sm" len="sm"/>
          </a:ln>
        </p:spPr>
      </p:cxnSp>
      <p:cxnSp>
        <p:nvCxnSpPr>
          <p:cNvPr id="55" name="Google Shape;55;p22"/>
          <p:cNvCxnSpPr/>
          <p:nvPr/>
        </p:nvCxnSpPr>
        <p:spPr>
          <a:xfrm>
            <a:off x="0" y="3985770"/>
            <a:ext cx="4480088" cy="0"/>
          </a:xfrm>
          <a:prstGeom prst="straightConnector1">
            <a:avLst/>
          </a:prstGeom>
          <a:noFill/>
          <a:ln w="12700" cap="flat" cmpd="sng">
            <a:solidFill>
              <a:schemeClr val="lt1"/>
            </a:solidFill>
            <a:prstDash val="solid"/>
            <a:miter lim="800000"/>
            <a:headEnd type="none" w="sm" len="sm"/>
            <a:tailEnd type="none" w="sm" len="sm"/>
          </a:ln>
        </p:spPr>
      </p:cxnSp>
      <p:sp>
        <p:nvSpPr>
          <p:cNvPr id="56" name="Google Shape;56;p22"/>
          <p:cNvSpPr/>
          <p:nvPr/>
        </p:nvSpPr>
        <p:spPr>
          <a:xfrm rot="-5400000">
            <a:off x="2000251" y="2479839"/>
            <a:ext cx="5143499"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57" name="Google Shape;57;p22" descr="A yellow letter on a blue background&#10;&#10;Description automatically generated"/>
          <p:cNvPicPr preferRelativeResize="0"/>
          <p:nvPr/>
        </p:nvPicPr>
        <p:blipFill rotWithShape="1">
          <a:blip r:embed="rId10">
            <a:alphaModFix/>
          </a:blip>
          <a:srcRect/>
          <a:stretch/>
        </p:blipFill>
        <p:spPr>
          <a:xfrm>
            <a:off x="1558529" y="3577001"/>
            <a:ext cx="1372985" cy="132531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 4">
  <p:cSld name="Title Slide - 4">
    <p:spTree>
      <p:nvGrpSpPr>
        <p:cNvPr id="1" name="Shape 58"/>
        <p:cNvGrpSpPr/>
        <p:nvPr/>
      </p:nvGrpSpPr>
      <p:grpSpPr>
        <a:xfrm>
          <a:off x="0" y="0"/>
          <a:ext cx="0" cy="0"/>
          <a:chOff x="0" y="0"/>
          <a:chExt cx="0" cy="0"/>
        </a:xfrm>
      </p:grpSpPr>
      <p:pic>
        <p:nvPicPr>
          <p:cNvPr id="59" name="Google Shape;59;p24" descr="A person sitting on the floor with two children&#10;&#10;Description automatically generated"/>
          <p:cNvPicPr preferRelativeResize="0"/>
          <p:nvPr/>
        </p:nvPicPr>
        <p:blipFill rotWithShape="1">
          <a:blip r:embed="rId2">
            <a:alphaModFix/>
          </a:blip>
          <a:srcRect/>
          <a:stretch/>
        </p:blipFill>
        <p:spPr>
          <a:xfrm>
            <a:off x="4404674" y="0"/>
            <a:ext cx="2515340" cy="1677599"/>
          </a:xfrm>
          <a:prstGeom prst="rect">
            <a:avLst/>
          </a:prstGeom>
          <a:noFill/>
          <a:ln>
            <a:noFill/>
          </a:ln>
        </p:spPr>
      </p:pic>
      <p:pic>
        <p:nvPicPr>
          <p:cNvPr id="60" name="Google Shape;60;p24" descr="A large building with many stairs&#10;&#10;Description automatically generated"/>
          <p:cNvPicPr preferRelativeResize="0"/>
          <p:nvPr/>
        </p:nvPicPr>
        <p:blipFill rotWithShape="1">
          <a:blip r:embed="rId3">
            <a:alphaModFix/>
          </a:blip>
          <a:srcRect/>
          <a:stretch/>
        </p:blipFill>
        <p:spPr>
          <a:xfrm>
            <a:off x="6667108" y="-1262"/>
            <a:ext cx="2476890" cy="1570748"/>
          </a:xfrm>
          <a:prstGeom prst="rect">
            <a:avLst/>
          </a:prstGeom>
          <a:noFill/>
          <a:ln>
            <a:noFill/>
          </a:ln>
        </p:spPr>
      </p:pic>
      <p:pic>
        <p:nvPicPr>
          <p:cNvPr id="61" name="Google Shape;61;p24" descr="A person and person sitting at a table&#10;&#10;Description automatically generated"/>
          <p:cNvPicPr preferRelativeResize="0"/>
          <p:nvPr/>
        </p:nvPicPr>
        <p:blipFill rotWithShape="1">
          <a:blip r:embed="rId4">
            <a:alphaModFix/>
          </a:blip>
          <a:srcRect/>
          <a:stretch/>
        </p:blipFill>
        <p:spPr>
          <a:xfrm>
            <a:off x="2733770" y="0"/>
            <a:ext cx="1784284" cy="1569703"/>
          </a:xfrm>
          <a:prstGeom prst="rect">
            <a:avLst/>
          </a:prstGeom>
          <a:noFill/>
          <a:ln>
            <a:noFill/>
          </a:ln>
        </p:spPr>
      </p:pic>
      <p:pic>
        <p:nvPicPr>
          <p:cNvPr id="62" name="Google Shape;62;p24" descr="A group of people sitting in a room&#10;&#10;Description automatically generated"/>
          <p:cNvPicPr preferRelativeResize="0"/>
          <p:nvPr/>
        </p:nvPicPr>
        <p:blipFill rotWithShape="1">
          <a:blip r:embed="rId5">
            <a:alphaModFix/>
          </a:blip>
          <a:srcRect/>
          <a:stretch/>
        </p:blipFill>
        <p:spPr>
          <a:xfrm>
            <a:off x="0" y="-1262"/>
            <a:ext cx="2789434" cy="1570748"/>
          </a:xfrm>
          <a:prstGeom prst="rect">
            <a:avLst/>
          </a:prstGeom>
          <a:noFill/>
          <a:ln>
            <a:noFill/>
          </a:ln>
        </p:spPr>
      </p:pic>
      <p:pic>
        <p:nvPicPr>
          <p:cNvPr id="63" name="Google Shape;63;p24" descr="A white paper with a small amount of texture&#10;&#10;Description automatically generated"/>
          <p:cNvPicPr preferRelativeResize="0"/>
          <p:nvPr/>
        </p:nvPicPr>
        <p:blipFill rotWithShape="1">
          <a:blip r:embed="rId6">
            <a:alphaModFix/>
          </a:blip>
          <a:srcRect l="-1" r="-50"/>
          <a:stretch/>
        </p:blipFill>
        <p:spPr>
          <a:xfrm>
            <a:off x="-1" y="2509886"/>
            <a:ext cx="9152432" cy="2638262"/>
          </a:xfrm>
          <a:prstGeom prst="rect">
            <a:avLst/>
          </a:prstGeom>
          <a:noFill/>
          <a:ln>
            <a:noFill/>
          </a:ln>
        </p:spPr>
      </p:pic>
      <p:pic>
        <p:nvPicPr>
          <p:cNvPr id="64" name="Google Shape;64;p24" descr="A group of circles on a black background&#10;&#10;Description automatically generated"/>
          <p:cNvPicPr preferRelativeResize="0"/>
          <p:nvPr/>
        </p:nvPicPr>
        <p:blipFill rotWithShape="1">
          <a:blip r:embed="rId7">
            <a:alphaModFix/>
          </a:blip>
          <a:srcRect l="9425" t="24877" b="37225"/>
          <a:stretch/>
        </p:blipFill>
        <p:spPr>
          <a:xfrm>
            <a:off x="-2" y="3989156"/>
            <a:ext cx="3581008" cy="1157730"/>
          </a:xfrm>
          <a:prstGeom prst="rect">
            <a:avLst/>
          </a:prstGeom>
          <a:noFill/>
          <a:ln>
            <a:noFill/>
          </a:ln>
        </p:spPr>
      </p:pic>
      <p:pic>
        <p:nvPicPr>
          <p:cNvPr id="65" name="Google Shape;65;p24" descr="A group of circles on a black background&#10;&#10;Description automatically generated"/>
          <p:cNvPicPr preferRelativeResize="0"/>
          <p:nvPr/>
        </p:nvPicPr>
        <p:blipFill rotWithShape="1">
          <a:blip r:embed="rId7">
            <a:alphaModFix/>
          </a:blip>
          <a:srcRect l="14667" t="41783" r="7331" b="28297"/>
          <a:stretch/>
        </p:blipFill>
        <p:spPr>
          <a:xfrm>
            <a:off x="2948233" y="3989156"/>
            <a:ext cx="3910165" cy="1159002"/>
          </a:xfrm>
          <a:prstGeom prst="rect">
            <a:avLst/>
          </a:prstGeom>
          <a:noFill/>
          <a:ln>
            <a:noFill/>
          </a:ln>
        </p:spPr>
      </p:pic>
      <p:pic>
        <p:nvPicPr>
          <p:cNvPr id="66" name="Google Shape;66;p24" descr="A group of circles on a black background&#10;&#10;Description automatically generated"/>
          <p:cNvPicPr preferRelativeResize="0"/>
          <p:nvPr/>
        </p:nvPicPr>
        <p:blipFill rotWithShape="1">
          <a:blip r:embed="rId7">
            <a:alphaModFix/>
          </a:blip>
          <a:srcRect l="9425" t="40846" r="14753" b="21256"/>
          <a:stretch/>
        </p:blipFill>
        <p:spPr>
          <a:xfrm>
            <a:off x="6154705" y="3989156"/>
            <a:ext cx="2997725" cy="1157730"/>
          </a:xfrm>
          <a:prstGeom prst="rect">
            <a:avLst/>
          </a:prstGeom>
          <a:noFill/>
          <a:ln>
            <a:noFill/>
          </a:ln>
        </p:spPr>
      </p:pic>
      <p:sp>
        <p:nvSpPr>
          <p:cNvPr id="67" name="Google Shape;67;p24"/>
          <p:cNvSpPr/>
          <p:nvPr/>
        </p:nvSpPr>
        <p:spPr>
          <a:xfrm>
            <a:off x="-1" y="1751531"/>
            <a:ext cx="9143999" cy="2992501"/>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68" name="Google Shape;68;p24"/>
          <p:cNvSpPr txBox="1">
            <a:spLocks noGrp="1"/>
          </p:cNvSpPr>
          <p:nvPr>
            <p:ph type="ctrTitle"/>
          </p:nvPr>
        </p:nvSpPr>
        <p:spPr>
          <a:xfrm>
            <a:off x="1" y="2379712"/>
            <a:ext cx="9143998" cy="1108534"/>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69" name="Google Shape;69;p24"/>
          <p:cNvSpPr txBox="1">
            <a:spLocks noGrp="1"/>
          </p:cNvSpPr>
          <p:nvPr>
            <p:ph type="subTitle" idx="1"/>
          </p:nvPr>
        </p:nvSpPr>
        <p:spPr>
          <a:xfrm>
            <a:off x="0" y="3673613"/>
            <a:ext cx="9143999" cy="623202"/>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70" name="Google Shape;70;p24"/>
          <p:cNvSpPr/>
          <p:nvPr/>
        </p:nvSpPr>
        <p:spPr>
          <a:xfrm rot="-5400000">
            <a:off x="-783857" y="783855"/>
            <a:ext cx="175153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71" name="Google Shape;71;p24"/>
          <p:cNvSpPr/>
          <p:nvPr/>
        </p:nvSpPr>
        <p:spPr>
          <a:xfrm rot="-5400000">
            <a:off x="7328749" y="3328252"/>
            <a:ext cx="344667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72" name="Google Shape;72;p24" descr="A yellow letter on a blue background&#10;&#10;Description automatically generated"/>
          <p:cNvPicPr preferRelativeResize="0"/>
          <p:nvPr/>
        </p:nvPicPr>
        <p:blipFill rotWithShape="1">
          <a:blip r:embed="rId8">
            <a:alphaModFix/>
          </a:blip>
          <a:srcRect/>
          <a:stretch/>
        </p:blipFill>
        <p:spPr>
          <a:xfrm>
            <a:off x="7671567" y="176973"/>
            <a:ext cx="1288609" cy="1243866"/>
          </a:xfrm>
          <a:prstGeom prst="rect">
            <a:avLst/>
          </a:prstGeom>
          <a:noFill/>
          <a:ln>
            <a:noFill/>
          </a:ln>
        </p:spPr>
      </p:pic>
      <p:cxnSp>
        <p:nvCxnSpPr>
          <p:cNvPr id="73" name="Google Shape;73;p24"/>
          <p:cNvCxnSpPr/>
          <p:nvPr/>
        </p:nvCxnSpPr>
        <p:spPr>
          <a:xfrm>
            <a:off x="6661910" y="-4648"/>
            <a:ext cx="0" cy="1572357"/>
          </a:xfrm>
          <a:prstGeom prst="straightConnector1">
            <a:avLst/>
          </a:prstGeom>
          <a:noFill/>
          <a:ln w="12700" cap="flat" cmpd="sng">
            <a:solidFill>
              <a:schemeClr val="lt1"/>
            </a:solidFill>
            <a:prstDash val="solid"/>
            <a:miter lim="800000"/>
            <a:headEnd type="none" w="sm" len="sm"/>
            <a:tailEnd type="none" w="sm" len="sm"/>
          </a:ln>
        </p:spPr>
      </p:cxnSp>
      <p:cxnSp>
        <p:nvCxnSpPr>
          <p:cNvPr id="74" name="Google Shape;74;p24"/>
          <p:cNvCxnSpPr/>
          <p:nvPr/>
        </p:nvCxnSpPr>
        <p:spPr>
          <a:xfrm>
            <a:off x="4512598" y="-4648"/>
            <a:ext cx="0" cy="1572357"/>
          </a:xfrm>
          <a:prstGeom prst="straightConnector1">
            <a:avLst/>
          </a:prstGeom>
          <a:noFill/>
          <a:ln w="12700" cap="flat" cmpd="sng">
            <a:solidFill>
              <a:schemeClr val="lt1"/>
            </a:solidFill>
            <a:prstDash val="solid"/>
            <a:miter lim="800000"/>
            <a:headEnd type="none" w="sm" len="sm"/>
            <a:tailEnd type="none" w="sm" len="sm"/>
          </a:ln>
        </p:spPr>
      </p:cxnSp>
      <p:cxnSp>
        <p:nvCxnSpPr>
          <p:cNvPr id="75" name="Google Shape;75;p24"/>
          <p:cNvCxnSpPr/>
          <p:nvPr/>
        </p:nvCxnSpPr>
        <p:spPr>
          <a:xfrm>
            <a:off x="2787493" y="-4648"/>
            <a:ext cx="0" cy="1572357"/>
          </a:xfrm>
          <a:prstGeom prst="straightConnector1">
            <a:avLst/>
          </a:prstGeom>
          <a:noFill/>
          <a:ln w="12700" cap="flat" cmpd="sng">
            <a:solidFill>
              <a:schemeClr val="lt1"/>
            </a:solidFill>
            <a:prstDash val="solid"/>
            <a:miter lim="800000"/>
            <a:headEnd type="none" w="sm" len="sm"/>
            <a:tailEnd type="none" w="sm" len="sm"/>
          </a:ln>
        </p:spPr>
      </p:cxnSp>
      <p:sp>
        <p:nvSpPr>
          <p:cNvPr id="76" name="Google Shape;76;p24"/>
          <p:cNvSpPr/>
          <p:nvPr/>
        </p:nvSpPr>
        <p:spPr>
          <a:xfrm>
            <a:off x="-1" y="1567709"/>
            <a:ext cx="914399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 5">
  <p:cSld name="Title Slide - 5">
    <p:spTree>
      <p:nvGrpSpPr>
        <p:cNvPr id="1" name="Shape 77"/>
        <p:cNvGrpSpPr/>
        <p:nvPr/>
      </p:nvGrpSpPr>
      <p:grpSpPr>
        <a:xfrm>
          <a:off x="0" y="0"/>
          <a:ext cx="0" cy="0"/>
          <a:chOff x="0" y="0"/>
          <a:chExt cx="0" cy="0"/>
        </a:xfrm>
      </p:grpSpPr>
      <p:pic>
        <p:nvPicPr>
          <p:cNvPr id="78" name="Google Shape;78;p25" descr="A white paper with a small amount of texture&#10;&#10;Description automatically generated"/>
          <p:cNvPicPr preferRelativeResize="0"/>
          <p:nvPr/>
        </p:nvPicPr>
        <p:blipFill rotWithShape="1">
          <a:blip r:embed="rId2">
            <a:alphaModFix/>
          </a:blip>
          <a:srcRect/>
          <a:stretch/>
        </p:blipFill>
        <p:spPr>
          <a:xfrm>
            <a:off x="4570991" y="3302132"/>
            <a:ext cx="4572001" cy="1846015"/>
          </a:xfrm>
          <a:prstGeom prst="rect">
            <a:avLst/>
          </a:prstGeom>
          <a:noFill/>
          <a:ln>
            <a:noFill/>
          </a:ln>
        </p:spPr>
      </p:pic>
      <p:sp>
        <p:nvSpPr>
          <p:cNvPr id="79" name="Google Shape;79;p25"/>
          <p:cNvSpPr/>
          <p:nvPr/>
        </p:nvSpPr>
        <p:spPr>
          <a:xfrm rot="-5400000">
            <a:off x="-224086" y="222066"/>
            <a:ext cx="5071112" cy="4626977"/>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0" name="Google Shape;80;p25"/>
          <p:cNvSpPr txBox="1">
            <a:spLocks noGrp="1"/>
          </p:cNvSpPr>
          <p:nvPr>
            <p:ph type="ctrTitle"/>
          </p:nvPr>
        </p:nvSpPr>
        <p:spPr>
          <a:xfrm>
            <a:off x="44947" y="311721"/>
            <a:ext cx="4480088"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600"/>
              <a:buFont typeface="Arial"/>
              <a:buNone/>
              <a:defRPr sz="3600" b="1">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81" name="Google Shape;81;p25"/>
          <p:cNvSpPr txBox="1">
            <a:spLocks noGrp="1"/>
          </p:cNvSpPr>
          <p:nvPr>
            <p:ph type="subTitle" idx="1"/>
          </p:nvPr>
        </p:nvSpPr>
        <p:spPr>
          <a:xfrm>
            <a:off x="44947" y="2207260"/>
            <a:ext cx="4480089" cy="801963"/>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82" name="Google Shape;82;p25"/>
          <p:cNvSpPr/>
          <p:nvPr/>
        </p:nvSpPr>
        <p:spPr>
          <a:xfrm>
            <a:off x="-1010" y="4959678"/>
            <a:ext cx="475683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83" name="Google Shape;83;p25" descr="A group of circles on a black background&#10;&#10;Description automatically generated"/>
          <p:cNvPicPr preferRelativeResize="0"/>
          <p:nvPr/>
        </p:nvPicPr>
        <p:blipFill rotWithShape="1">
          <a:blip r:embed="rId3">
            <a:alphaModFix/>
          </a:blip>
          <a:srcRect l="9425" t="24877" b="37225"/>
          <a:stretch/>
        </p:blipFill>
        <p:spPr>
          <a:xfrm>
            <a:off x="4754814" y="3989156"/>
            <a:ext cx="3581008" cy="1157730"/>
          </a:xfrm>
          <a:prstGeom prst="rect">
            <a:avLst/>
          </a:prstGeom>
          <a:noFill/>
          <a:ln>
            <a:noFill/>
          </a:ln>
        </p:spPr>
      </p:pic>
      <p:pic>
        <p:nvPicPr>
          <p:cNvPr id="84" name="Google Shape;84;p25" descr="A group of circles on a black background&#10;&#10;Description automatically generated"/>
          <p:cNvPicPr preferRelativeResize="0"/>
          <p:nvPr/>
        </p:nvPicPr>
        <p:blipFill rotWithShape="1">
          <a:blip r:embed="rId4">
            <a:alphaModFix/>
          </a:blip>
          <a:srcRect/>
          <a:stretch/>
        </p:blipFill>
        <p:spPr>
          <a:xfrm>
            <a:off x="7470743" y="3989156"/>
            <a:ext cx="1673257" cy="1221052"/>
          </a:xfrm>
          <a:prstGeom prst="rect">
            <a:avLst/>
          </a:prstGeom>
          <a:noFill/>
          <a:ln>
            <a:noFill/>
          </a:ln>
        </p:spPr>
      </p:pic>
      <p:sp>
        <p:nvSpPr>
          <p:cNvPr id="85" name="Google Shape;85;p25"/>
          <p:cNvSpPr/>
          <p:nvPr/>
        </p:nvSpPr>
        <p:spPr>
          <a:xfrm rot="-5400000">
            <a:off x="2092162" y="2479839"/>
            <a:ext cx="5143499"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86" name="Google Shape;86;p25" descr="A yellow letter on a blue background&#10;&#10;Description automatically generated"/>
          <p:cNvPicPr preferRelativeResize="0"/>
          <p:nvPr/>
        </p:nvPicPr>
        <p:blipFill rotWithShape="1">
          <a:blip r:embed="rId5">
            <a:alphaModFix/>
          </a:blip>
          <a:srcRect/>
          <a:stretch/>
        </p:blipFill>
        <p:spPr>
          <a:xfrm>
            <a:off x="1694561" y="3397516"/>
            <a:ext cx="1180861" cy="1139859"/>
          </a:xfrm>
          <a:prstGeom prst="rect">
            <a:avLst/>
          </a:prstGeom>
          <a:noFill/>
          <a:ln>
            <a:noFill/>
          </a:ln>
        </p:spPr>
      </p:pic>
      <p:sp>
        <p:nvSpPr>
          <p:cNvPr id="87" name="Google Shape;87;p25"/>
          <p:cNvSpPr/>
          <p:nvPr/>
        </p:nvSpPr>
        <p:spPr>
          <a:xfrm rot="-5400000">
            <a:off x="4680221" y="74590"/>
            <a:ext cx="4537363" cy="4388177"/>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8" name="Google Shape;88;p25"/>
          <p:cNvSpPr/>
          <p:nvPr/>
        </p:nvSpPr>
        <p:spPr>
          <a:xfrm>
            <a:off x="4624958" y="0"/>
            <a:ext cx="4519043"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89" name="Google Shape;89;p25"/>
          <p:cNvSpPr>
            <a:spLocks noGrp="1"/>
          </p:cNvSpPr>
          <p:nvPr>
            <p:ph type="pic" idx="2"/>
          </p:nvPr>
        </p:nvSpPr>
        <p:spPr>
          <a:xfrm>
            <a:off x="4755823" y="183822"/>
            <a:ext cx="4387169" cy="4353538"/>
          </a:xfrm>
          <a:prstGeom prst="rect">
            <a:avLst/>
          </a:prstGeom>
          <a:noFill/>
          <a:ln>
            <a:noFill/>
          </a:ln>
        </p:spPr>
      </p:sp>
      <p:cxnSp>
        <p:nvCxnSpPr>
          <p:cNvPr id="90" name="Google Shape;90;p25"/>
          <p:cNvCxnSpPr/>
          <p:nvPr/>
        </p:nvCxnSpPr>
        <p:spPr>
          <a:xfrm>
            <a:off x="4754814" y="4537360"/>
            <a:ext cx="4389186" cy="0"/>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 1" type="obj">
  <p:cSld name="OBJECT">
    <p:spTree>
      <p:nvGrpSpPr>
        <p:cNvPr id="1" name="Shape 91"/>
        <p:cNvGrpSpPr/>
        <p:nvPr/>
      </p:nvGrpSpPr>
      <p:grpSpPr>
        <a:xfrm>
          <a:off x="0" y="0"/>
          <a:ext cx="0" cy="0"/>
          <a:chOff x="0" y="0"/>
          <a:chExt cx="0" cy="0"/>
        </a:xfrm>
      </p:grpSpPr>
      <p:sp>
        <p:nvSpPr>
          <p:cNvPr id="92" name="Google Shape;92;p26"/>
          <p:cNvSpPr txBox="1">
            <a:spLocks noGrp="1"/>
          </p:cNvSpPr>
          <p:nvPr>
            <p:ph type="title"/>
          </p:nvPr>
        </p:nvSpPr>
        <p:spPr>
          <a:xfrm>
            <a:off x="430688" y="437134"/>
            <a:ext cx="7470153" cy="64880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00274C"/>
              </a:buClr>
              <a:buSzPts val="3000"/>
              <a:buFont typeface="Arial"/>
              <a:buNone/>
              <a:defRPr sz="3000" b="1">
                <a:solidFill>
                  <a:srgbClr val="00274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93" name="Google Shape;93;p26"/>
          <p:cNvSpPr txBox="1">
            <a:spLocks noGrp="1"/>
          </p:cNvSpPr>
          <p:nvPr>
            <p:ph type="body" idx="1"/>
          </p:nvPr>
        </p:nvSpPr>
        <p:spPr>
          <a:xfrm>
            <a:off x="430687" y="1193203"/>
            <a:ext cx="8219587" cy="3674563"/>
          </a:xfrm>
          <a:prstGeom prst="rect">
            <a:avLst/>
          </a:prstGeom>
          <a:noFill/>
          <a:ln>
            <a:noFill/>
          </a:ln>
        </p:spPr>
        <p:txBody>
          <a:bodyPr spcFirstLastPara="1" wrap="square" lIns="68575" tIns="34275" rIns="68575" bIns="34275" anchor="t" anchorCtr="0">
            <a:normAutofit/>
          </a:bodyPr>
          <a:lstStyle>
            <a:lvl1pPr marL="457200" lvl="0" indent="-336550" algn="l">
              <a:lnSpc>
                <a:spcPct val="90000"/>
              </a:lnSpc>
              <a:spcBef>
                <a:spcPts val="800"/>
              </a:spcBef>
              <a:spcAft>
                <a:spcPts val="0"/>
              </a:spcAft>
              <a:buClr>
                <a:schemeClr val="dk1"/>
              </a:buClr>
              <a:buSzPts val="1700"/>
              <a:buFont typeface="Arial"/>
              <a:buChar char="•"/>
              <a:defRPr sz="1700">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Char char="•"/>
              <a:defRPr>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Char char="•"/>
              <a:defRPr>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Char char="•"/>
              <a:defRPr>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4" name="Google Shape;94;p26"/>
          <p:cNvSpPr txBox="1">
            <a:spLocks noGrp="1"/>
          </p:cNvSpPr>
          <p:nvPr>
            <p:ph type="sldNum" idx="12"/>
          </p:nvPr>
        </p:nvSpPr>
        <p:spPr>
          <a:xfrm>
            <a:off x="8650273" y="4910929"/>
            <a:ext cx="309905" cy="232571"/>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95" name="Google Shape;95;p26"/>
          <p:cNvSpPr/>
          <p:nvPr/>
        </p:nvSpPr>
        <p:spPr>
          <a:xfrm rot="-5400000">
            <a:off x="-348758" y="348758"/>
            <a:ext cx="88133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6" name="Google Shape;96;p26"/>
          <p:cNvSpPr/>
          <p:nvPr/>
        </p:nvSpPr>
        <p:spPr>
          <a:xfrm rot="10800000">
            <a:off x="-1" y="0"/>
            <a:ext cx="79008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97" name="Google Shape;97;p26"/>
          <p:cNvSpPr/>
          <p:nvPr/>
        </p:nvSpPr>
        <p:spPr>
          <a:xfrm rot="-5400000">
            <a:off x="7064569" y="3088812"/>
            <a:ext cx="39750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98" name="Google Shape;98;p26" descr="A yellow letter on a blue background&#10;&#10;Description automatically generated"/>
          <p:cNvPicPr preferRelativeResize="0"/>
          <p:nvPr/>
        </p:nvPicPr>
        <p:blipFill rotWithShape="1">
          <a:blip r:embed="rId2">
            <a:alphaModFix/>
          </a:blip>
          <a:srcRect/>
          <a:stretch/>
        </p:blipFill>
        <p:spPr>
          <a:xfrm>
            <a:off x="8371274" y="0"/>
            <a:ext cx="772726" cy="74589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 2">
  <p:cSld name="Title and Content - 2">
    <p:spTree>
      <p:nvGrpSpPr>
        <p:cNvPr id="1" name="Shape 108"/>
        <p:cNvGrpSpPr/>
        <p:nvPr/>
      </p:nvGrpSpPr>
      <p:grpSpPr>
        <a:xfrm>
          <a:off x="0" y="0"/>
          <a:ext cx="0" cy="0"/>
          <a:chOff x="0" y="0"/>
          <a:chExt cx="0" cy="0"/>
        </a:xfrm>
      </p:grpSpPr>
      <p:sp>
        <p:nvSpPr>
          <p:cNvPr id="109" name="Google Shape;109;p28"/>
          <p:cNvSpPr txBox="1">
            <a:spLocks noGrp="1"/>
          </p:cNvSpPr>
          <p:nvPr>
            <p:ph type="title"/>
          </p:nvPr>
        </p:nvSpPr>
        <p:spPr>
          <a:xfrm>
            <a:off x="430688" y="437134"/>
            <a:ext cx="7470153" cy="64880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00274C"/>
              </a:buClr>
              <a:buSzPts val="3000"/>
              <a:buFont typeface="Arial"/>
              <a:buNone/>
              <a:defRPr sz="3000" b="1">
                <a:solidFill>
                  <a:srgbClr val="00274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10" name="Google Shape;110;p28"/>
          <p:cNvSpPr txBox="1">
            <a:spLocks noGrp="1"/>
          </p:cNvSpPr>
          <p:nvPr>
            <p:ph type="body" idx="1"/>
          </p:nvPr>
        </p:nvSpPr>
        <p:spPr>
          <a:xfrm>
            <a:off x="430688" y="1193203"/>
            <a:ext cx="3867936" cy="3674563"/>
          </a:xfrm>
          <a:prstGeom prst="rect">
            <a:avLst/>
          </a:prstGeom>
          <a:noFill/>
          <a:ln>
            <a:noFill/>
          </a:ln>
        </p:spPr>
        <p:txBody>
          <a:bodyPr spcFirstLastPara="1" wrap="square" lIns="68575" tIns="34275" rIns="68575" bIns="34275" anchor="t" anchorCtr="0">
            <a:normAutofit/>
          </a:bodyPr>
          <a:lstStyle>
            <a:lvl1pPr marL="457200" lvl="0" indent="-336550" algn="l">
              <a:lnSpc>
                <a:spcPct val="90000"/>
              </a:lnSpc>
              <a:spcBef>
                <a:spcPts val="800"/>
              </a:spcBef>
              <a:spcAft>
                <a:spcPts val="0"/>
              </a:spcAft>
              <a:buClr>
                <a:schemeClr val="dk1"/>
              </a:buClr>
              <a:buSzPts val="1700"/>
              <a:buFont typeface="Arial"/>
              <a:buChar char="•"/>
              <a:defRPr sz="1700">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Char char="•"/>
              <a:defRPr>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Char char="•"/>
              <a:defRPr>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Char char="•"/>
              <a:defRPr>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1" name="Google Shape;111;p28"/>
          <p:cNvSpPr txBox="1">
            <a:spLocks noGrp="1"/>
          </p:cNvSpPr>
          <p:nvPr>
            <p:ph type="sldNum" idx="12"/>
          </p:nvPr>
        </p:nvSpPr>
        <p:spPr>
          <a:xfrm>
            <a:off x="8650273" y="4910929"/>
            <a:ext cx="309905" cy="232571"/>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12" name="Google Shape;112;p28"/>
          <p:cNvSpPr/>
          <p:nvPr/>
        </p:nvSpPr>
        <p:spPr>
          <a:xfrm rot="-5400000">
            <a:off x="-348758" y="348758"/>
            <a:ext cx="88133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3" name="Google Shape;113;p28"/>
          <p:cNvSpPr/>
          <p:nvPr/>
        </p:nvSpPr>
        <p:spPr>
          <a:xfrm rot="10800000">
            <a:off x="-1" y="0"/>
            <a:ext cx="79008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4" name="Google Shape;114;p28"/>
          <p:cNvSpPr/>
          <p:nvPr/>
        </p:nvSpPr>
        <p:spPr>
          <a:xfrm rot="-5400000">
            <a:off x="7064569" y="3088812"/>
            <a:ext cx="39750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15" name="Google Shape;115;p28"/>
          <p:cNvSpPr txBox="1">
            <a:spLocks noGrp="1"/>
          </p:cNvSpPr>
          <p:nvPr>
            <p:ph type="body" idx="2"/>
          </p:nvPr>
        </p:nvSpPr>
        <p:spPr>
          <a:xfrm>
            <a:off x="4782337" y="1193203"/>
            <a:ext cx="3867936" cy="3674563"/>
          </a:xfrm>
          <a:prstGeom prst="rect">
            <a:avLst/>
          </a:prstGeom>
          <a:noFill/>
          <a:ln>
            <a:noFill/>
          </a:ln>
        </p:spPr>
        <p:txBody>
          <a:bodyPr spcFirstLastPara="1" wrap="square" lIns="68575" tIns="34275" rIns="68575" bIns="34275" anchor="t" anchorCtr="0">
            <a:normAutofit/>
          </a:bodyPr>
          <a:lstStyle>
            <a:lvl1pPr marL="457200" lvl="0" indent="-336550" algn="l">
              <a:lnSpc>
                <a:spcPct val="90000"/>
              </a:lnSpc>
              <a:spcBef>
                <a:spcPts val="800"/>
              </a:spcBef>
              <a:spcAft>
                <a:spcPts val="0"/>
              </a:spcAft>
              <a:buClr>
                <a:schemeClr val="dk1"/>
              </a:buClr>
              <a:buSzPts val="1700"/>
              <a:buFont typeface="Arial"/>
              <a:buChar char="•"/>
              <a:defRPr sz="1700">
                <a:latin typeface="Arial"/>
                <a:ea typeface="Arial"/>
                <a:cs typeface="Arial"/>
                <a:sym typeface="Arial"/>
              </a:defRPr>
            </a:lvl1pPr>
            <a:lvl2pPr marL="914400" lvl="1" indent="-342900" algn="l">
              <a:lnSpc>
                <a:spcPct val="90000"/>
              </a:lnSpc>
              <a:spcBef>
                <a:spcPts val="400"/>
              </a:spcBef>
              <a:spcAft>
                <a:spcPts val="0"/>
              </a:spcAft>
              <a:buClr>
                <a:schemeClr val="dk1"/>
              </a:buClr>
              <a:buSzPts val="1800"/>
              <a:buChar char="•"/>
              <a:defRPr>
                <a:latin typeface="Arial"/>
                <a:ea typeface="Arial"/>
                <a:cs typeface="Arial"/>
                <a:sym typeface="Arial"/>
              </a:defRPr>
            </a:lvl2pPr>
            <a:lvl3pPr marL="1371600" lvl="2" indent="-323850" algn="l">
              <a:lnSpc>
                <a:spcPct val="90000"/>
              </a:lnSpc>
              <a:spcBef>
                <a:spcPts val="400"/>
              </a:spcBef>
              <a:spcAft>
                <a:spcPts val="0"/>
              </a:spcAft>
              <a:buClr>
                <a:schemeClr val="dk1"/>
              </a:buClr>
              <a:buSzPts val="1500"/>
              <a:buChar char="•"/>
              <a:defRPr>
                <a:latin typeface="Arial"/>
                <a:ea typeface="Arial"/>
                <a:cs typeface="Arial"/>
                <a:sym typeface="Arial"/>
              </a:defRPr>
            </a:lvl3pPr>
            <a:lvl4pPr marL="1828800" lvl="3" indent="-317500" algn="l">
              <a:lnSpc>
                <a:spcPct val="90000"/>
              </a:lnSpc>
              <a:spcBef>
                <a:spcPts val="400"/>
              </a:spcBef>
              <a:spcAft>
                <a:spcPts val="0"/>
              </a:spcAft>
              <a:buClr>
                <a:schemeClr val="dk1"/>
              </a:buClr>
              <a:buSzPts val="1400"/>
              <a:buChar char="•"/>
              <a:defRPr>
                <a:latin typeface="Arial"/>
                <a:ea typeface="Arial"/>
                <a:cs typeface="Arial"/>
                <a:sym typeface="Arial"/>
              </a:defRPr>
            </a:lvl4pPr>
            <a:lvl5pPr marL="2286000" lvl="4" indent="-317500" algn="l">
              <a:lnSpc>
                <a:spcPct val="90000"/>
              </a:lnSpc>
              <a:spcBef>
                <a:spcPts val="400"/>
              </a:spcBef>
              <a:spcAft>
                <a:spcPts val="0"/>
              </a:spcAft>
              <a:buClr>
                <a:schemeClr val="dk1"/>
              </a:buClr>
              <a:buSzPts val="1400"/>
              <a:buChar char="•"/>
              <a:defRPr>
                <a:latin typeface="Arial"/>
                <a:ea typeface="Arial"/>
                <a:cs typeface="Arial"/>
                <a:sym typeface="Arial"/>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pic>
        <p:nvPicPr>
          <p:cNvPr id="116" name="Google Shape;116;p28" descr="A yellow letter on a blue background&#10;&#10;Description automatically generated"/>
          <p:cNvPicPr preferRelativeResize="0"/>
          <p:nvPr/>
        </p:nvPicPr>
        <p:blipFill rotWithShape="1">
          <a:blip r:embed="rId2">
            <a:alphaModFix/>
          </a:blip>
          <a:srcRect/>
          <a:stretch/>
        </p:blipFill>
        <p:spPr>
          <a:xfrm>
            <a:off x="8371274" y="0"/>
            <a:ext cx="772726" cy="74589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 Slide - 1">
  <p:cSld name="Divider Slide - 1">
    <p:spTree>
      <p:nvGrpSpPr>
        <p:cNvPr id="1" name="Shape 117"/>
        <p:cNvGrpSpPr/>
        <p:nvPr/>
      </p:nvGrpSpPr>
      <p:grpSpPr>
        <a:xfrm>
          <a:off x="0" y="0"/>
          <a:ext cx="0" cy="0"/>
          <a:chOff x="0" y="0"/>
          <a:chExt cx="0" cy="0"/>
        </a:xfrm>
      </p:grpSpPr>
      <p:pic>
        <p:nvPicPr>
          <p:cNvPr id="118" name="Google Shape;118;p29" descr="A white paper with a small amount of texture&#10;&#10;Description automatically generated"/>
          <p:cNvPicPr preferRelativeResize="0"/>
          <p:nvPr/>
        </p:nvPicPr>
        <p:blipFill rotWithShape="1">
          <a:blip r:embed="rId2">
            <a:alphaModFix/>
          </a:blip>
          <a:srcRect/>
          <a:stretch/>
        </p:blipFill>
        <p:spPr>
          <a:xfrm>
            <a:off x="0" y="3950318"/>
            <a:ext cx="9145143" cy="1193182"/>
          </a:xfrm>
          <a:prstGeom prst="rect">
            <a:avLst/>
          </a:prstGeom>
          <a:noFill/>
          <a:ln>
            <a:noFill/>
          </a:ln>
        </p:spPr>
      </p:pic>
      <p:pic>
        <p:nvPicPr>
          <p:cNvPr id="119" name="Google Shape;119;p29" descr="A group of circles on a black background&#10;&#10;Description automatically generated"/>
          <p:cNvPicPr preferRelativeResize="0"/>
          <p:nvPr/>
        </p:nvPicPr>
        <p:blipFill rotWithShape="1">
          <a:blip r:embed="rId3">
            <a:alphaModFix/>
          </a:blip>
          <a:srcRect l="40697" t="-9090" r="38833" b="9089"/>
          <a:stretch/>
        </p:blipFill>
        <p:spPr>
          <a:xfrm rot="-5400000">
            <a:off x="5606044" y="2294665"/>
            <a:ext cx="1193211" cy="4504459"/>
          </a:xfrm>
          <a:prstGeom prst="rect">
            <a:avLst/>
          </a:prstGeom>
          <a:noFill/>
          <a:ln>
            <a:noFill/>
          </a:ln>
        </p:spPr>
      </p:pic>
      <p:pic>
        <p:nvPicPr>
          <p:cNvPr id="120" name="Google Shape;120;p29" descr="A group of circles on a black background&#10;&#10;Description automatically generated"/>
          <p:cNvPicPr preferRelativeResize="0"/>
          <p:nvPr/>
        </p:nvPicPr>
        <p:blipFill rotWithShape="1">
          <a:blip r:embed="rId3">
            <a:alphaModFix/>
          </a:blip>
          <a:srcRect l="6902" t="18914" r="6902" b="54597"/>
          <a:stretch/>
        </p:blipFill>
        <p:spPr>
          <a:xfrm>
            <a:off x="174296" y="3950290"/>
            <a:ext cx="5024567" cy="1193210"/>
          </a:xfrm>
          <a:prstGeom prst="rect">
            <a:avLst/>
          </a:prstGeom>
          <a:noFill/>
          <a:ln>
            <a:noFill/>
          </a:ln>
        </p:spPr>
      </p:pic>
      <p:sp>
        <p:nvSpPr>
          <p:cNvPr id="121" name="Google Shape;121;p29"/>
          <p:cNvSpPr/>
          <p:nvPr/>
        </p:nvSpPr>
        <p:spPr>
          <a:xfrm rot="10800000">
            <a:off x="-1" y="1193193"/>
            <a:ext cx="9144002" cy="2757097"/>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00274C"/>
              </a:highlight>
              <a:latin typeface="Calibri"/>
              <a:ea typeface="Calibri"/>
              <a:cs typeface="Calibri"/>
              <a:sym typeface="Calibri"/>
            </a:endParaRPr>
          </a:p>
        </p:txBody>
      </p:sp>
      <p:pic>
        <p:nvPicPr>
          <p:cNvPr id="122" name="Google Shape;122;p29" descr="A white paper with a small amount of texture&#10;&#10;Description automatically generated"/>
          <p:cNvPicPr preferRelativeResize="0"/>
          <p:nvPr/>
        </p:nvPicPr>
        <p:blipFill rotWithShape="1">
          <a:blip r:embed="rId2">
            <a:alphaModFix/>
          </a:blip>
          <a:srcRect/>
          <a:stretch/>
        </p:blipFill>
        <p:spPr>
          <a:xfrm>
            <a:off x="0" y="0"/>
            <a:ext cx="9145143" cy="1193182"/>
          </a:xfrm>
          <a:prstGeom prst="rect">
            <a:avLst/>
          </a:prstGeom>
          <a:noFill/>
          <a:ln>
            <a:noFill/>
          </a:ln>
        </p:spPr>
      </p:pic>
      <p:sp>
        <p:nvSpPr>
          <p:cNvPr id="123" name="Google Shape;123;p29"/>
          <p:cNvSpPr txBox="1">
            <a:spLocks noGrp="1"/>
          </p:cNvSpPr>
          <p:nvPr>
            <p:ph type="sldNum" idx="12"/>
          </p:nvPr>
        </p:nvSpPr>
        <p:spPr>
          <a:xfrm>
            <a:off x="8650273" y="4910929"/>
            <a:ext cx="309905" cy="232571"/>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24" name="Google Shape;124;p29"/>
          <p:cNvSpPr/>
          <p:nvPr/>
        </p:nvSpPr>
        <p:spPr>
          <a:xfrm rot="-5400000">
            <a:off x="7673541" y="2479840"/>
            <a:ext cx="275709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25" name="Google Shape;125;p29" descr="A yellow letter on a blue background&#10;&#10;Description automatically generated"/>
          <p:cNvPicPr preferRelativeResize="0"/>
          <p:nvPr/>
        </p:nvPicPr>
        <p:blipFill rotWithShape="1">
          <a:blip r:embed="rId4">
            <a:alphaModFix/>
          </a:blip>
          <a:srcRect/>
          <a:stretch/>
        </p:blipFill>
        <p:spPr>
          <a:xfrm>
            <a:off x="8371274" y="0"/>
            <a:ext cx="772726" cy="745896"/>
          </a:xfrm>
          <a:prstGeom prst="rect">
            <a:avLst/>
          </a:prstGeom>
          <a:noFill/>
          <a:ln>
            <a:noFill/>
          </a:ln>
        </p:spPr>
      </p:pic>
      <p:sp>
        <p:nvSpPr>
          <p:cNvPr id="126" name="Google Shape;126;p29"/>
          <p:cNvSpPr/>
          <p:nvPr/>
        </p:nvSpPr>
        <p:spPr>
          <a:xfrm rot="10800000">
            <a:off x="8208390" y="3766475"/>
            <a:ext cx="92608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27" name="Google Shape;127;p29"/>
          <p:cNvSpPr txBox="1">
            <a:spLocks noGrp="1"/>
          </p:cNvSpPr>
          <p:nvPr>
            <p:ph type="title"/>
          </p:nvPr>
        </p:nvSpPr>
        <p:spPr>
          <a:xfrm>
            <a:off x="3556261" y="1193200"/>
            <a:ext cx="5402774" cy="1585351"/>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300"/>
              <a:buFont typeface="Arial"/>
              <a:buNone/>
              <a:defRPr sz="33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28" name="Google Shape;128;p29"/>
          <p:cNvSpPr txBox="1">
            <a:spLocks noGrp="1"/>
          </p:cNvSpPr>
          <p:nvPr>
            <p:ph type="body" idx="1"/>
          </p:nvPr>
        </p:nvSpPr>
        <p:spPr>
          <a:xfrm>
            <a:off x="3556261" y="2858815"/>
            <a:ext cx="5402774" cy="1091486"/>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pic>
        <p:nvPicPr>
          <p:cNvPr id="129" name="Google Shape;129;p29" descr="A group of circles on a black background&#10;&#10;Description automatically generated"/>
          <p:cNvPicPr preferRelativeResize="0"/>
          <p:nvPr/>
        </p:nvPicPr>
        <p:blipFill rotWithShape="1">
          <a:blip r:embed="rId5">
            <a:alphaModFix/>
          </a:blip>
          <a:srcRect/>
          <a:stretch/>
        </p:blipFill>
        <p:spPr>
          <a:xfrm rot="-5400000">
            <a:off x="5837778" y="-1563728"/>
            <a:ext cx="1009358" cy="4504459"/>
          </a:xfrm>
          <a:prstGeom prst="rect">
            <a:avLst/>
          </a:prstGeom>
          <a:noFill/>
          <a:ln>
            <a:noFill/>
          </a:ln>
        </p:spPr>
      </p:pic>
      <p:sp>
        <p:nvSpPr>
          <p:cNvPr id="130" name="Google Shape;130;p29"/>
          <p:cNvSpPr/>
          <p:nvPr/>
        </p:nvSpPr>
        <p:spPr>
          <a:xfrm rot="-5400000">
            <a:off x="-348758" y="348758"/>
            <a:ext cx="88133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1" name="Google Shape;131;p29"/>
          <p:cNvSpPr/>
          <p:nvPr/>
        </p:nvSpPr>
        <p:spPr>
          <a:xfrm rot="10800000">
            <a:off x="-1" y="0"/>
            <a:ext cx="79008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32" name="Google Shape;132;p29" descr="A group of circles on a black background&#10;&#10;Description automatically generated"/>
          <p:cNvPicPr preferRelativeResize="0"/>
          <p:nvPr/>
        </p:nvPicPr>
        <p:blipFill rotWithShape="1">
          <a:blip r:embed="rId6">
            <a:alphaModFix/>
          </a:blip>
          <a:srcRect/>
          <a:stretch/>
        </p:blipFill>
        <p:spPr>
          <a:xfrm>
            <a:off x="174296" y="183823"/>
            <a:ext cx="5024567" cy="1009359"/>
          </a:xfrm>
          <a:prstGeom prst="rect">
            <a:avLst/>
          </a:prstGeom>
          <a:noFill/>
          <a:ln>
            <a:noFill/>
          </a:ln>
        </p:spPr>
      </p:pic>
      <p:sp>
        <p:nvSpPr>
          <p:cNvPr id="133" name="Google Shape;133;p29"/>
          <p:cNvSpPr>
            <a:spLocks noGrp="1"/>
          </p:cNvSpPr>
          <p:nvPr>
            <p:ph type="pic" idx="2"/>
          </p:nvPr>
        </p:nvSpPr>
        <p:spPr>
          <a:xfrm>
            <a:off x="0" y="1193203"/>
            <a:ext cx="3539771" cy="2757087"/>
          </a:xfrm>
          <a:prstGeom prst="rect">
            <a:avLst/>
          </a:prstGeom>
          <a:no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 Slide - 2" type="secHead">
  <p:cSld name="SECTION_HEADER">
    <p:spTree>
      <p:nvGrpSpPr>
        <p:cNvPr id="1" name="Shape 134"/>
        <p:cNvGrpSpPr/>
        <p:nvPr/>
      </p:nvGrpSpPr>
      <p:grpSpPr>
        <a:xfrm>
          <a:off x="0" y="0"/>
          <a:ext cx="0" cy="0"/>
          <a:chOff x="0" y="0"/>
          <a:chExt cx="0" cy="0"/>
        </a:xfrm>
      </p:grpSpPr>
      <p:sp>
        <p:nvSpPr>
          <p:cNvPr id="135" name="Google Shape;135;p30"/>
          <p:cNvSpPr/>
          <p:nvPr/>
        </p:nvSpPr>
        <p:spPr>
          <a:xfrm rot="10800000">
            <a:off x="-1" y="0"/>
            <a:ext cx="9144002" cy="5143500"/>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00274C"/>
              </a:highlight>
              <a:latin typeface="Calibri"/>
              <a:ea typeface="Calibri"/>
              <a:cs typeface="Calibri"/>
              <a:sym typeface="Calibri"/>
            </a:endParaRPr>
          </a:p>
        </p:txBody>
      </p:sp>
      <p:pic>
        <p:nvPicPr>
          <p:cNvPr id="136" name="Google Shape;136;p30" descr="A white paper with a small amount of texture&#10;&#10;Description automatically generated"/>
          <p:cNvPicPr preferRelativeResize="0"/>
          <p:nvPr/>
        </p:nvPicPr>
        <p:blipFill rotWithShape="1">
          <a:blip r:embed="rId2">
            <a:alphaModFix/>
          </a:blip>
          <a:srcRect/>
          <a:stretch/>
        </p:blipFill>
        <p:spPr>
          <a:xfrm>
            <a:off x="0" y="1193200"/>
            <a:ext cx="9145143" cy="2757098"/>
          </a:xfrm>
          <a:prstGeom prst="rect">
            <a:avLst/>
          </a:prstGeom>
          <a:noFill/>
          <a:ln>
            <a:noFill/>
          </a:ln>
        </p:spPr>
      </p:pic>
      <p:sp>
        <p:nvSpPr>
          <p:cNvPr id="137" name="Google Shape;137;p30"/>
          <p:cNvSpPr txBox="1">
            <a:spLocks noGrp="1"/>
          </p:cNvSpPr>
          <p:nvPr>
            <p:ph type="sldNum" idx="12"/>
          </p:nvPr>
        </p:nvSpPr>
        <p:spPr>
          <a:xfrm>
            <a:off x="8650273" y="4910929"/>
            <a:ext cx="309905" cy="232571"/>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rgbClr val="888888"/>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sp>
        <p:nvSpPr>
          <p:cNvPr id="138" name="Google Shape;138;p30"/>
          <p:cNvSpPr/>
          <p:nvPr/>
        </p:nvSpPr>
        <p:spPr>
          <a:xfrm rot="-5400000">
            <a:off x="-348758" y="348758"/>
            <a:ext cx="88133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39" name="Google Shape;139;p30"/>
          <p:cNvSpPr/>
          <p:nvPr/>
        </p:nvSpPr>
        <p:spPr>
          <a:xfrm rot="10800000">
            <a:off x="-1" y="0"/>
            <a:ext cx="79008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40" name="Google Shape;140;p30"/>
          <p:cNvSpPr/>
          <p:nvPr/>
        </p:nvSpPr>
        <p:spPr>
          <a:xfrm rot="-5400000">
            <a:off x="7673541" y="2479840"/>
            <a:ext cx="275709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41" name="Google Shape;141;p30" descr="A yellow letter on a blue background&#10;&#10;Description automatically generated"/>
          <p:cNvPicPr preferRelativeResize="0"/>
          <p:nvPr/>
        </p:nvPicPr>
        <p:blipFill rotWithShape="1">
          <a:blip r:embed="rId3">
            <a:alphaModFix/>
          </a:blip>
          <a:srcRect/>
          <a:stretch/>
        </p:blipFill>
        <p:spPr>
          <a:xfrm>
            <a:off x="8371274" y="0"/>
            <a:ext cx="772726" cy="745896"/>
          </a:xfrm>
          <a:prstGeom prst="rect">
            <a:avLst/>
          </a:prstGeom>
          <a:noFill/>
          <a:ln>
            <a:noFill/>
          </a:ln>
        </p:spPr>
      </p:pic>
      <p:sp>
        <p:nvSpPr>
          <p:cNvPr id="142" name="Google Shape;142;p30"/>
          <p:cNvSpPr/>
          <p:nvPr/>
        </p:nvSpPr>
        <p:spPr>
          <a:xfrm rot="10800000">
            <a:off x="8208390" y="3766475"/>
            <a:ext cx="92608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43" name="Google Shape;143;p30" descr="A group of circles on a black background&#10;&#10;Description automatically generated"/>
          <p:cNvPicPr preferRelativeResize="0"/>
          <p:nvPr/>
        </p:nvPicPr>
        <p:blipFill rotWithShape="1">
          <a:blip r:embed="rId4">
            <a:alphaModFix/>
          </a:blip>
          <a:srcRect l="13804" t="24684" b="14108"/>
          <a:stretch/>
        </p:blipFill>
        <p:spPr>
          <a:xfrm>
            <a:off x="-9526" y="1193195"/>
            <a:ext cx="5024567" cy="2757098"/>
          </a:xfrm>
          <a:prstGeom prst="rect">
            <a:avLst/>
          </a:prstGeom>
          <a:noFill/>
          <a:ln>
            <a:noFill/>
          </a:ln>
        </p:spPr>
      </p:pic>
      <p:sp>
        <p:nvSpPr>
          <p:cNvPr id="144" name="Google Shape;144;p30"/>
          <p:cNvSpPr txBox="1">
            <a:spLocks noGrp="1"/>
          </p:cNvSpPr>
          <p:nvPr>
            <p:ph type="title"/>
          </p:nvPr>
        </p:nvSpPr>
        <p:spPr>
          <a:xfrm>
            <a:off x="623888" y="1193200"/>
            <a:ext cx="7886700" cy="1585351"/>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rgbClr val="00274C"/>
              </a:buClr>
              <a:buSzPts val="3300"/>
              <a:buFont typeface="Arial"/>
              <a:buNone/>
              <a:defRPr sz="3300">
                <a:solidFill>
                  <a:srgbClr val="00274C"/>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45" name="Google Shape;145;p30"/>
          <p:cNvSpPr txBox="1">
            <a:spLocks noGrp="1"/>
          </p:cNvSpPr>
          <p:nvPr>
            <p:ph type="body" idx="1"/>
          </p:nvPr>
        </p:nvSpPr>
        <p:spPr>
          <a:xfrm>
            <a:off x="623888" y="2858815"/>
            <a:ext cx="7886700" cy="1091486"/>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145282"/>
              </a:buClr>
              <a:buSzPts val="1800"/>
              <a:buNone/>
              <a:defRPr sz="1800">
                <a:solidFill>
                  <a:srgbClr val="145282"/>
                </a:solidFill>
                <a:latin typeface="Arial"/>
                <a:ea typeface="Arial"/>
                <a:cs typeface="Arial"/>
                <a:sym typeface="Aria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pic>
        <p:nvPicPr>
          <p:cNvPr id="146" name="Google Shape;146;p30" descr="A group of circles on a black background&#10;&#10;Description automatically generated"/>
          <p:cNvPicPr preferRelativeResize="0"/>
          <p:nvPr/>
        </p:nvPicPr>
        <p:blipFill rotWithShape="1">
          <a:blip r:embed="rId4">
            <a:alphaModFix/>
          </a:blip>
          <a:srcRect l="10439" r="42261"/>
          <a:stretch/>
        </p:blipFill>
        <p:spPr>
          <a:xfrm rot="-5400000">
            <a:off x="4963907" y="319516"/>
            <a:ext cx="2757100" cy="450445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der Slide - 3">
  <p:cSld name="Divider Slide - 3">
    <p:spTree>
      <p:nvGrpSpPr>
        <p:cNvPr id="1" name="Shape 147"/>
        <p:cNvGrpSpPr/>
        <p:nvPr/>
      </p:nvGrpSpPr>
      <p:grpSpPr>
        <a:xfrm>
          <a:off x="0" y="0"/>
          <a:ext cx="0" cy="0"/>
          <a:chOff x="0" y="0"/>
          <a:chExt cx="0" cy="0"/>
        </a:xfrm>
      </p:grpSpPr>
      <p:pic>
        <p:nvPicPr>
          <p:cNvPr id="148" name="Google Shape;148;p31" descr="A person standing in front of a poster&#10;&#10;Description automatically generated"/>
          <p:cNvPicPr preferRelativeResize="0"/>
          <p:nvPr/>
        </p:nvPicPr>
        <p:blipFill rotWithShape="1">
          <a:blip r:embed="rId2">
            <a:alphaModFix/>
          </a:blip>
          <a:srcRect t="-183"/>
          <a:stretch/>
        </p:blipFill>
        <p:spPr>
          <a:xfrm>
            <a:off x="4195812" y="3502427"/>
            <a:ext cx="2961784" cy="1641073"/>
          </a:xfrm>
          <a:prstGeom prst="rect">
            <a:avLst/>
          </a:prstGeom>
          <a:noFill/>
          <a:ln>
            <a:noFill/>
          </a:ln>
        </p:spPr>
      </p:pic>
      <p:pic>
        <p:nvPicPr>
          <p:cNvPr id="149" name="Google Shape;149;p31" descr="A person in a wheelchair reading a book&#10;&#10;Description automatically generated"/>
          <p:cNvPicPr preferRelativeResize="0"/>
          <p:nvPr/>
        </p:nvPicPr>
        <p:blipFill rotWithShape="1">
          <a:blip r:embed="rId3">
            <a:alphaModFix/>
          </a:blip>
          <a:srcRect/>
          <a:stretch/>
        </p:blipFill>
        <p:spPr>
          <a:xfrm>
            <a:off x="2130534" y="3505451"/>
            <a:ext cx="2334236" cy="1638049"/>
          </a:xfrm>
          <a:prstGeom prst="rect">
            <a:avLst/>
          </a:prstGeom>
          <a:noFill/>
          <a:ln>
            <a:noFill/>
          </a:ln>
        </p:spPr>
      </p:pic>
      <p:pic>
        <p:nvPicPr>
          <p:cNvPr id="150" name="Google Shape;150;p31" descr="A person reading a book in front of a computer&#10;&#10;Description automatically generated"/>
          <p:cNvPicPr preferRelativeResize="0"/>
          <p:nvPr/>
        </p:nvPicPr>
        <p:blipFill rotWithShape="1">
          <a:blip r:embed="rId4">
            <a:alphaModFix/>
          </a:blip>
          <a:srcRect/>
          <a:stretch/>
        </p:blipFill>
        <p:spPr>
          <a:xfrm>
            <a:off x="6888637" y="3638426"/>
            <a:ext cx="2255364" cy="1505075"/>
          </a:xfrm>
          <a:prstGeom prst="rect">
            <a:avLst/>
          </a:prstGeom>
          <a:noFill/>
          <a:ln>
            <a:noFill/>
          </a:ln>
        </p:spPr>
      </p:pic>
      <p:pic>
        <p:nvPicPr>
          <p:cNvPr id="151" name="Google Shape;151;p31" descr="A white paper with a small amount of texture&#10;&#10;Description automatically generated"/>
          <p:cNvPicPr preferRelativeResize="0"/>
          <p:nvPr/>
        </p:nvPicPr>
        <p:blipFill rotWithShape="1">
          <a:blip r:embed="rId5">
            <a:alphaModFix/>
          </a:blip>
          <a:srcRect/>
          <a:stretch/>
        </p:blipFill>
        <p:spPr>
          <a:xfrm>
            <a:off x="0" y="0"/>
            <a:ext cx="9145143" cy="1193182"/>
          </a:xfrm>
          <a:prstGeom prst="rect">
            <a:avLst/>
          </a:prstGeom>
          <a:noFill/>
          <a:ln>
            <a:noFill/>
          </a:ln>
        </p:spPr>
      </p:pic>
      <p:sp>
        <p:nvSpPr>
          <p:cNvPr id="152" name="Google Shape;152;p31"/>
          <p:cNvSpPr txBox="1">
            <a:spLocks noGrp="1"/>
          </p:cNvSpPr>
          <p:nvPr>
            <p:ph type="sldNum" idx="12"/>
          </p:nvPr>
        </p:nvSpPr>
        <p:spPr>
          <a:xfrm>
            <a:off x="8650273" y="4910929"/>
            <a:ext cx="309905" cy="232571"/>
          </a:xfrm>
          <a:prstGeom prst="rect">
            <a:avLst/>
          </a:prstGeom>
          <a:noFill/>
          <a:ln>
            <a:noFill/>
          </a:ln>
        </p:spPr>
        <p:txBody>
          <a:bodyPr spcFirstLastPara="1" wrap="square" lIns="68575" tIns="34275" rIns="68575" bIns="34275" anchor="ctr" anchorCtr="0">
            <a:noAutofit/>
          </a:bodyPr>
          <a:lstStyle>
            <a:lvl1pPr marL="0" marR="0" lvl="0"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1pPr>
            <a:lvl2pPr marL="0" marR="0" lvl="1"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2pPr>
            <a:lvl3pPr marL="0" marR="0" lvl="2"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3pPr>
            <a:lvl4pPr marL="0" marR="0" lvl="3"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4pPr>
            <a:lvl5pPr marL="0" marR="0" lvl="4"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5pPr>
            <a:lvl6pPr marL="0" marR="0" lvl="5"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6pPr>
            <a:lvl7pPr marL="0" marR="0" lvl="6"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7pPr>
            <a:lvl8pPr marL="0" marR="0" lvl="7"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8pPr>
            <a:lvl9pPr marL="0" marR="0" lvl="8" indent="0" algn="ctr">
              <a:lnSpc>
                <a:spcPct val="100000"/>
              </a:lnSpc>
              <a:spcBef>
                <a:spcPts val="0"/>
              </a:spcBef>
              <a:spcAft>
                <a:spcPts val="0"/>
              </a:spcAft>
              <a:buClr>
                <a:srgbClr val="000000"/>
              </a:buClr>
              <a:buSzPts val="700"/>
              <a:buFont typeface="Arial"/>
              <a:buNone/>
              <a:defRPr sz="700" b="0" i="0" u="none" strike="noStrike" cap="none">
                <a:solidFill>
                  <a:schemeClr val="dk1"/>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
              <a:t>‹#›</a:t>
            </a:fld>
            <a:endParaRPr/>
          </a:p>
        </p:txBody>
      </p:sp>
      <p:pic>
        <p:nvPicPr>
          <p:cNvPr id="153" name="Google Shape;153;p31" descr="A yellow letter on a blue background&#10;&#10;Description automatically generated"/>
          <p:cNvPicPr preferRelativeResize="0"/>
          <p:nvPr/>
        </p:nvPicPr>
        <p:blipFill rotWithShape="1">
          <a:blip r:embed="rId6">
            <a:alphaModFix/>
          </a:blip>
          <a:srcRect/>
          <a:stretch/>
        </p:blipFill>
        <p:spPr>
          <a:xfrm>
            <a:off x="8371274" y="0"/>
            <a:ext cx="772726" cy="745896"/>
          </a:xfrm>
          <a:prstGeom prst="rect">
            <a:avLst/>
          </a:prstGeom>
          <a:noFill/>
          <a:ln>
            <a:noFill/>
          </a:ln>
        </p:spPr>
      </p:pic>
      <p:pic>
        <p:nvPicPr>
          <p:cNvPr id="154" name="Google Shape;154;p31" descr="A group of circles on a black background&#10;&#10;Description automatically generated"/>
          <p:cNvPicPr preferRelativeResize="0"/>
          <p:nvPr/>
        </p:nvPicPr>
        <p:blipFill rotWithShape="1">
          <a:blip r:embed="rId7">
            <a:alphaModFix/>
          </a:blip>
          <a:srcRect/>
          <a:stretch/>
        </p:blipFill>
        <p:spPr>
          <a:xfrm rot="-5400000">
            <a:off x="5837778" y="-1563728"/>
            <a:ext cx="1009358" cy="4504459"/>
          </a:xfrm>
          <a:prstGeom prst="rect">
            <a:avLst/>
          </a:prstGeom>
          <a:noFill/>
          <a:ln>
            <a:noFill/>
          </a:ln>
        </p:spPr>
      </p:pic>
      <p:sp>
        <p:nvSpPr>
          <p:cNvPr id="155" name="Google Shape;155;p31"/>
          <p:cNvSpPr/>
          <p:nvPr/>
        </p:nvSpPr>
        <p:spPr>
          <a:xfrm rot="-5400000">
            <a:off x="-348758" y="348758"/>
            <a:ext cx="88133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56" name="Google Shape;156;p31"/>
          <p:cNvSpPr/>
          <p:nvPr/>
        </p:nvSpPr>
        <p:spPr>
          <a:xfrm rot="10800000">
            <a:off x="-1" y="0"/>
            <a:ext cx="7900842"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157" name="Google Shape;157;p31" descr="A group of circles on a black background&#10;&#10;Description automatically generated"/>
          <p:cNvPicPr preferRelativeResize="0"/>
          <p:nvPr/>
        </p:nvPicPr>
        <p:blipFill rotWithShape="1">
          <a:blip r:embed="rId8">
            <a:alphaModFix/>
          </a:blip>
          <a:srcRect/>
          <a:stretch/>
        </p:blipFill>
        <p:spPr>
          <a:xfrm>
            <a:off x="174296" y="183823"/>
            <a:ext cx="5024567" cy="1009359"/>
          </a:xfrm>
          <a:prstGeom prst="rect">
            <a:avLst/>
          </a:prstGeom>
          <a:noFill/>
          <a:ln>
            <a:noFill/>
          </a:ln>
        </p:spPr>
      </p:pic>
      <p:sp>
        <p:nvSpPr>
          <p:cNvPr id="158" name="Google Shape;158;p31"/>
          <p:cNvSpPr/>
          <p:nvPr/>
        </p:nvSpPr>
        <p:spPr>
          <a:xfrm rot="10800000">
            <a:off x="-1" y="881329"/>
            <a:ext cx="9144002" cy="2757097"/>
          </a:xfrm>
          <a:prstGeom prst="rect">
            <a:avLst/>
          </a:prstGeom>
          <a:solidFill>
            <a:srgbClr val="00274C"/>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highlight>
                <a:srgbClr val="00274C"/>
              </a:highlight>
              <a:latin typeface="Calibri"/>
              <a:ea typeface="Calibri"/>
              <a:cs typeface="Calibri"/>
              <a:sym typeface="Calibri"/>
            </a:endParaRPr>
          </a:p>
        </p:txBody>
      </p:sp>
      <p:sp>
        <p:nvSpPr>
          <p:cNvPr id="159" name="Google Shape;159;p31"/>
          <p:cNvSpPr/>
          <p:nvPr/>
        </p:nvSpPr>
        <p:spPr>
          <a:xfrm rot="-5400000">
            <a:off x="7673541" y="2167975"/>
            <a:ext cx="2757098"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60" name="Google Shape;160;p31"/>
          <p:cNvSpPr/>
          <p:nvPr/>
        </p:nvSpPr>
        <p:spPr>
          <a:xfrm rot="10800000">
            <a:off x="8208390" y="3454610"/>
            <a:ext cx="926085" cy="183822"/>
          </a:xfrm>
          <a:prstGeom prst="rect">
            <a:avLst/>
          </a:prstGeom>
          <a:solidFill>
            <a:srgbClr val="FFCB0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161" name="Google Shape;161;p31"/>
          <p:cNvSpPr txBox="1">
            <a:spLocks noGrp="1"/>
          </p:cNvSpPr>
          <p:nvPr>
            <p:ph type="title"/>
          </p:nvPr>
        </p:nvSpPr>
        <p:spPr>
          <a:xfrm>
            <a:off x="-1144" y="881336"/>
            <a:ext cx="8960179" cy="1585351"/>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lt1"/>
              </a:buClr>
              <a:buSzPts val="3300"/>
              <a:buFont typeface="Arial"/>
              <a:buNone/>
              <a:defRPr sz="3300">
                <a:solidFill>
                  <a:schemeClr val="lt1"/>
                </a:solidFill>
                <a:latin typeface="Arial"/>
                <a:ea typeface="Arial"/>
                <a:cs typeface="Arial"/>
                <a:sym typeface="Aria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162" name="Google Shape;162;p31"/>
          <p:cNvSpPr txBox="1">
            <a:spLocks noGrp="1"/>
          </p:cNvSpPr>
          <p:nvPr>
            <p:ph type="body" idx="1"/>
          </p:nvPr>
        </p:nvSpPr>
        <p:spPr>
          <a:xfrm>
            <a:off x="-1144" y="2546950"/>
            <a:ext cx="8960179" cy="1091486"/>
          </a:xfrm>
          <a:prstGeom prst="rect">
            <a:avLst/>
          </a:prstGeom>
          <a:noFill/>
          <a:ln>
            <a:noFill/>
          </a:ln>
        </p:spPr>
        <p:txBody>
          <a:bodyPr spcFirstLastPara="1" wrap="square" lIns="68575" tIns="34275" rIns="68575" bIns="34275" anchor="t" anchorCtr="0">
            <a:normAutofit/>
          </a:bodyPr>
          <a:lstStyle>
            <a:lvl1pPr marL="457200" lvl="0" indent="-228600" algn="ctr">
              <a:lnSpc>
                <a:spcPct val="90000"/>
              </a:lnSpc>
              <a:spcBef>
                <a:spcPts val="800"/>
              </a:spcBef>
              <a:spcAft>
                <a:spcPts val="0"/>
              </a:spcAft>
              <a:buClr>
                <a:srgbClr val="FFCB05"/>
              </a:buClr>
              <a:buSzPts val="1800"/>
              <a:buNone/>
              <a:defRPr sz="1800">
                <a:solidFill>
                  <a:srgbClr val="FFCB05"/>
                </a:solidFill>
                <a:latin typeface="Arial"/>
                <a:ea typeface="Arial"/>
                <a:cs typeface="Arial"/>
                <a:sym typeface="Aria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pic>
        <p:nvPicPr>
          <p:cNvPr id="163" name="Google Shape;163;p31" descr="A group of people working in an office&#10;&#10;Description automatically generated"/>
          <p:cNvPicPr preferRelativeResize="0"/>
          <p:nvPr/>
        </p:nvPicPr>
        <p:blipFill rotWithShape="1">
          <a:blip r:embed="rId9">
            <a:alphaModFix/>
          </a:blip>
          <a:srcRect/>
          <a:stretch/>
        </p:blipFill>
        <p:spPr>
          <a:xfrm>
            <a:off x="0" y="3638426"/>
            <a:ext cx="2364949" cy="1505075"/>
          </a:xfrm>
          <a:prstGeom prst="rect">
            <a:avLst/>
          </a:prstGeom>
          <a:noFill/>
          <a:ln>
            <a:noFill/>
          </a:ln>
        </p:spPr>
      </p:pic>
      <p:cxnSp>
        <p:nvCxnSpPr>
          <p:cNvPr id="164" name="Google Shape;164;p31"/>
          <p:cNvCxnSpPr/>
          <p:nvPr/>
        </p:nvCxnSpPr>
        <p:spPr>
          <a:xfrm>
            <a:off x="2359751" y="3638425"/>
            <a:ext cx="0" cy="1505075"/>
          </a:xfrm>
          <a:prstGeom prst="straightConnector1">
            <a:avLst/>
          </a:prstGeom>
          <a:noFill/>
          <a:ln w="12700" cap="flat" cmpd="sng">
            <a:solidFill>
              <a:schemeClr val="lt1"/>
            </a:solidFill>
            <a:prstDash val="solid"/>
            <a:miter lim="800000"/>
            <a:headEnd type="none" w="sm" len="sm"/>
            <a:tailEnd type="none" w="sm" len="sm"/>
          </a:ln>
        </p:spPr>
      </p:cxnSp>
      <p:cxnSp>
        <p:nvCxnSpPr>
          <p:cNvPr id="165" name="Google Shape;165;p31"/>
          <p:cNvCxnSpPr/>
          <p:nvPr/>
        </p:nvCxnSpPr>
        <p:spPr>
          <a:xfrm>
            <a:off x="4463107" y="3638425"/>
            <a:ext cx="0" cy="1505075"/>
          </a:xfrm>
          <a:prstGeom prst="straightConnector1">
            <a:avLst/>
          </a:prstGeom>
          <a:noFill/>
          <a:ln w="12700" cap="flat" cmpd="sng">
            <a:solidFill>
              <a:schemeClr val="lt1"/>
            </a:solidFill>
            <a:prstDash val="solid"/>
            <a:miter lim="800000"/>
            <a:headEnd type="none" w="sm" len="sm"/>
            <a:tailEnd type="none" w="sm" len="sm"/>
          </a:ln>
        </p:spPr>
      </p:cxnSp>
      <p:cxnSp>
        <p:nvCxnSpPr>
          <p:cNvPr id="166" name="Google Shape;166;p31"/>
          <p:cNvCxnSpPr/>
          <p:nvPr/>
        </p:nvCxnSpPr>
        <p:spPr>
          <a:xfrm>
            <a:off x="6881082" y="3638425"/>
            <a:ext cx="0" cy="1505075"/>
          </a:xfrm>
          <a:prstGeom prst="straightConnector1">
            <a:avLst/>
          </a:prstGeom>
          <a:noFill/>
          <a:ln w="12700" cap="flat" cmpd="sng">
            <a:solidFill>
              <a:schemeClr val="lt1"/>
            </a:solidFill>
            <a:prstDash val="solid"/>
            <a:miter lim="800000"/>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rgbClr val="000000"/>
                </a:solidFill>
                <a:latin typeface="Arial"/>
                <a:ea typeface="Arial"/>
                <a:cs typeface="Arial"/>
                <a:sym typeface="Arial"/>
              </a:defRPr>
            </a:lvl9pPr>
          </a:lstStyle>
          <a:p>
            <a:endParaRPr/>
          </a:p>
        </p:txBody>
      </p:sp>
      <p:sp>
        <p:nvSpPr>
          <p:cNvPr id="7" name="Google Shape;7;p20"/>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 name="Google Shape;8;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9" name="Google Shape;9;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10" name="Google Shape;10;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0.png"/><Relationship Id="rId4" Type="http://schemas.openxmlformats.org/officeDocument/2006/relationships/image" Target="../media/image39.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4"/>
          <p:cNvSpPr txBox="1">
            <a:spLocks noGrp="1"/>
          </p:cNvSpPr>
          <p:nvPr>
            <p:ph type="ctrTitle"/>
          </p:nvPr>
        </p:nvSpPr>
        <p:spPr>
          <a:xfrm>
            <a:off x="1" y="1958317"/>
            <a:ext cx="9144000" cy="1108500"/>
          </a:xfrm>
          <a:prstGeom prst="rect">
            <a:avLst/>
          </a:prstGeom>
          <a:noFill/>
          <a:ln>
            <a:noFill/>
          </a:ln>
        </p:spPr>
        <p:txBody>
          <a:bodyPr spcFirstLastPara="1" wrap="square" lIns="68575" tIns="34275" rIns="68575" bIns="34275" anchor="b" anchorCtr="0">
            <a:noAutofit/>
          </a:bodyPr>
          <a:lstStyle/>
          <a:p>
            <a:pPr marL="0" lvl="0" indent="0" algn="ctr" rtl="0">
              <a:lnSpc>
                <a:spcPct val="90000"/>
              </a:lnSpc>
              <a:spcBef>
                <a:spcPts val="0"/>
              </a:spcBef>
              <a:spcAft>
                <a:spcPts val="0"/>
              </a:spcAft>
              <a:buClr>
                <a:schemeClr val="lt1"/>
              </a:buClr>
              <a:buSzPts val="3600"/>
              <a:buFont typeface="Arial"/>
              <a:buNone/>
            </a:pPr>
            <a:r>
              <a:rPr lang="en-US" altLang="zh-CN" dirty="0">
                <a:latin typeface="Calibri"/>
                <a:ea typeface="Calibri"/>
                <a:cs typeface="Calibri"/>
                <a:sym typeface="Calibri"/>
              </a:rPr>
              <a:t>R</a:t>
            </a:r>
            <a:r>
              <a:rPr lang="en-US" dirty="0">
                <a:latin typeface="Calibri"/>
                <a:ea typeface="Calibri"/>
                <a:cs typeface="Calibri"/>
                <a:sym typeface="Calibri"/>
              </a:rPr>
              <a:t>eal-time Distracted Driver Detection using Deep Learning</a:t>
            </a:r>
            <a:endParaRPr dirty="0">
              <a:latin typeface="Calibri"/>
              <a:ea typeface="Calibri"/>
              <a:cs typeface="Calibri"/>
              <a:sym typeface="Calibri"/>
            </a:endParaRPr>
          </a:p>
        </p:txBody>
      </p:sp>
      <p:sp>
        <p:nvSpPr>
          <p:cNvPr id="196" name="Google Shape;196;p4"/>
          <p:cNvSpPr txBox="1">
            <a:spLocks noGrp="1"/>
          </p:cNvSpPr>
          <p:nvPr>
            <p:ph type="subTitle" idx="1"/>
          </p:nvPr>
        </p:nvSpPr>
        <p:spPr>
          <a:xfrm>
            <a:off x="0" y="3066822"/>
            <a:ext cx="9144000" cy="1619100"/>
          </a:xfrm>
          <a:prstGeom prst="rect">
            <a:avLst/>
          </a:prstGeom>
          <a:noFill/>
          <a:ln>
            <a:noFill/>
          </a:ln>
        </p:spPr>
        <p:txBody>
          <a:bodyPr spcFirstLastPara="1" wrap="square" lIns="68575" tIns="34275" rIns="68575" bIns="34275" anchor="t" anchorCtr="0">
            <a:normAutofit/>
          </a:bodyPr>
          <a:lstStyle/>
          <a:p>
            <a:pPr marL="0" lvl="0" indent="0" algn="ctr" rtl="0">
              <a:lnSpc>
                <a:spcPct val="90000"/>
              </a:lnSpc>
              <a:spcBef>
                <a:spcPts val="0"/>
              </a:spcBef>
              <a:spcAft>
                <a:spcPts val="0"/>
              </a:spcAft>
              <a:buClr>
                <a:srgbClr val="FFCB05"/>
              </a:buClr>
              <a:buSzPts val="1800"/>
              <a:buNone/>
            </a:pPr>
            <a:endParaRPr dirty="0"/>
          </a:p>
          <a:p>
            <a:pPr marL="0" lvl="0" indent="0" algn="ctr" rtl="0">
              <a:lnSpc>
                <a:spcPct val="90000"/>
              </a:lnSpc>
              <a:spcBef>
                <a:spcPts val="0"/>
              </a:spcBef>
              <a:spcAft>
                <a:spcPts val="0"/>
              </a:spcAft>
              <a:buClr>
                <a:srgbClr val="FFCB05"/>
              </a:buClr>
              <a:buSzPts val="1800"/>
              <a:buNone/>
            </a:pPr>
            <a:r>
              <a:rPr lang="en" dirty="0"/>
              <a:t>Ming Tang</a:t>
            </a:r>
            <a:endParaRPr dirty="0"/>
          </a:p>
          <a:p>
            <a:pPr marL="0" lvl="0" indent="0" algn="ctr" rtl="0">
              <a:lnSpc>
                <a:spcPct val="90000"/>
              </a:lnSpc>
              <a:spcBef>
                <a:spcPts val="0"/>
              </a:spcBef>
              <a:spcAft>
                <a:spcPts val="0"/>
              </a:spcAft>
              <a:buClr>
                <a:srgbClr val="FFCB05"/>
              </a:buClr>
              <a:buSzPts val="1800"/>
              <a:buNone/>
            </a:pPr>
            <a:r>
              <a:rPr lang="en" dirty="0"/>
              <a:t>COURSE CODE :- ECE_5831</a:t>
            </a:r>
            <a:endParaRPr dirty="0"/>
          </a:p>
          <a:p>
            <a:pPr marL="0" lvl="0" indent="0" algn="ctr" rtl="0">
              <a:lnSpc>
                <a:spcPct val="90000"/>
              </a:lnSpc>
              <a:spcBef>
                <a:spcPts val="0"/>
              </a:spcBef>
              <a:spcAft>
                <a:spcPts val="0"/>
              </a:spcAft>
              <a:buClr>
                <a:srgbClr val="FFCB05"/>
              </a:buClr>
              <a:buSzPts val="1800"/>
              <a:buNone/>
            </a:pPr>
            <a:r>
              <a:rPr lang="en-US" altLang="zh-CN" dirty="0"/>
              <a:t>P</a:t>
            </a:r>
            <a:r>
              <a:rPr lang="en-US" dirty="0"/>
              <a:t>attern </a:t>
            </a:r>
            <a:r>
              <a:rPr lang="en-US" altLang="zh-CN" dirty="0"/>
              <a:t>R</a:t>
            </a:r>
            <a:r>
              <a:rPr lang="en-US" dirty="0"/>
              <a:t>ecognition and </a:t>
            </a:r>
            <a:r>
              <a:rPr lang="en-US" altLang="zh-CN" dirty="0"/>
              <a:t>N</a:t>
            </a:r>
            <a:r>
              <a:rPr lang="en-US" dirty="0"/>
              <a:t>eural </a:t>
            </a:r>
            <a:r>
              <a:rPr lang="en-US" altLang="zh-CN" dirty="0"/>
              <a:t>N</a:t>
            </a:r>
            <a:r>
              <a:rPr lang="en-US" dirty="0"/>
              <a:t>etwork</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250890" y="231650"/>
            <a:ext cx="7968436" cy="648805"/>
          </a:xfrm>
        </p:spPr>
        <p:txBody>
          <a:bodyPr>
            <a:normAutofit fontScale="90000"/>
          </a:bodyPr>
          <a:lstStyle/>
          <a:p>
            <a:r>
              <a:rPr lang="en-US" altLang="zh-CN" dirty="0"/>
              <a:t>Use </a:t>
            </a:r>
            <a:r>
              <a:rPr lang="en-US" altLang="zh-CN" dirty="0" err="1"/>
              <a:t>Mediapipe</a:t>
            </a:r>
            <a:r>
              <a:rPr lang="en-US" altLang="zh-CN" dirty="0"/>
              <a:t> </a:t>
            </a:r>
            <a:r>
              <a:rPr lang="zh-CN" altLang="en-US" dirty="0"/>
              <a:t> </a:t>
            </a:r>
            <a:r>
              <a:rPr lang="en-US" altLang="zh-CN" dirty="0"/>
              <a:t>to</a:t>
            </a:r>
            <a:r>
              <a:rPr lang="zh-CN" altLang="en-US" dirty="0"/>
              <a:t> </a:t>
            </a:r>
            <a:r>
              <a:rPr lang="en-US" altLang="zh-CN" dirty="0"/>
              <a:t>extract feature from ‘person’</a:t>
            </a:r>
            <a:endParaRPr lang="zh-CN" altLang="en-US" dirty="0"/>
          </a:p>
        </p:txBody>
      </p:sp>
      <p:pic>
        <p:nvPicPr>
          <p:cNvPr id="4" name="图片 3">
            <a:extLst>
              <a:ext uri="{FF2B5EF4-FFF2-40B4-BE49-F238E27FC236}">
                <a16:creationId xmlns:a16="http://schemas.microsoft.com/office/drawing/2014/main" id="{46265062-C01F-7AD4-2962-E77A8E513B0A}"/>
              </a:ext>
            </a:extLst>
          </p:cNvPr>
          <p:cNvPicPr>
            <a:picLocks noChangeAspect="1"/>
          </p:cNvPicPr>
          <p:nvPr/>
        </p:nvPicPr>
        <p:blipFill>
          <a:blip r:embed="rId2"/>
          <a:stretch>
            <a:fillRect/>
          </a:stretch>
        </p:blipFill>
        <p:spPr>
          <a:xfrm>
            <a:off x="2138631" y="916415"/>
            <a:ext cx="4395734" cy="3433769"/>
          </a:xfrm>
          <a:prstGeom prst="rect">
            <a:avLst/>
          </a:prstGeom>
        </p:spPr>
      </p:pic>
      <p:sp>
        <p:nvSpPr>
          <p:cNvPr id="10" name="文本框 9">
            <a:extLst>
              <a:ext uri="{FF2B5EF4-FFF2-40B4-BE49-F238E27FC236}">
                <a16:creationId xmlns:a16="http://schemas.microsoft.com/office/drawing/2014/main" id="{1FC516A5-0CA7-386E-6BA0-3E25113B1CFE}"/>
              </a:ext>
            </a:extLst>
          </p:cNvPr>
          <p:cNvSpPr txBox="1"/>
          <p:nvPr/>
        </p:nvSpPr>
        <p:spPr>
          <a:xfrm>
            <a:off x="2499992" y="4551452"/>
            <a:ext cx="3673011" cy="307777"/>
          </a:xfrm>
          <a:prstGeom prst="rect">
            <a:avLst/>
          </a:prstGeom>
          <a:noFill/>
        </p:spPr>
        <p:txBody>
          <a:bodyPr wrap="square" rtlCol="0">
            <a:spAutoFit/>
          </a:bodyPr>
          <a:lstStyle/>
          <a:p>
            <a:r>
              <a:rPr lang="en-US" altLang="zh-CN" dirty="0"/>
              <a:t>40% successfully extract the facial feature</a:t>
            </a:r>
            <a:endParaRPr lang="zh-CN" altLang="en-US" dirty="0"/>
          </a:p>
        </p:txBody>
      </p:sp>
    </p:spTree>
    <p:extLst>
      <p:ext uri="{BB962C8B-B14F-4D97-AF65-F5344CB8AC3E}">
        <p14:creationId xmlns:p14="http://schemas.microsoft.com/office/powerpoint/2010/main" val="2128617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430688" y="437134"/>
            <a:ext cx="7968436" cy="648805"/>
          </a:xfrm>
        </p:spPr>
        <p:txBody>
          <a:bodyPr>
            <a:normAutofit/>
          </a:bodyPr>
          <a:lstStyle/>
          <a:p>
            <a:r>
              <a:rPr lang="en-US" altLang="zh-CN" dirty="0" err="1"/>
              <a:t>MediaPipe</a:t>
            </a:r>
            <a:r>
              <a:rPr lang="en-US" altLang="zh-CN" dirty="0"/>
              <a:t> summary</a:t>
            </a:r>
            <a:endParaRPr lang="zh-CN" altLang="en-US" dirty="0"/>
          </a:p>
        </p:txBody>
      </p:sp>
      <p:pic>
        <p:nvPicPr>
          <p:cNvPr id="4" name="图片 3">
            <a:extLst>
              <a:ext uri="{FF2B5EF4-FFF2-40B4-BE49-F238E27FC236}">
                <a16:creationId xmlns:a16="http://schemas.microsoft.com/office/drawing/2014/main" id="{3D833E4F-F075-0384-10A8-8104C4B48F5D}"/>
              </a:ext>
            </a:extLst>
          </p:cNvPr>
          <p:cNvPicPr>
            <a:picLocks noChangeAspect="1"/>
          </p:cNvPicPr>
          <p:nvPr/>
        </p:nvPicPr>
        <p:blipFill>
          <a:blip r:embed="rId2"/>
          <a:stretch>
            <a:fillRect/>
          </a:stretch>
        </p:blipFill>
        <p:spPr>
          <a:xfrm>
            <a:off x="701166" y="1085939"/>
            <a:ext cx="7102087" cy="4039344"/>
          </a:xfrm>
          <a:prstGeom prst="rect">
            <a:avLst/>
          </a:prstGeom>
        </p:spPr>
      </p:pic>
    </p:spTree>
    <p:extLst>
      <p:ext uri="{BB962C8B-B14F-4D97-AF65-F5344CB8AC3E}">
        <p14:creationId xmlns:p14="http://schemas.microsoft.com/office/powerpoint/2010/main" val="614433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B7170-B1BE-BB44-19EC-B9417A75822C}"/>
              </a:ext>
            </a:extLst>
          </p:cNvPr>
          <p:cNvSpPr>
            <a:spLocks noGrp="1"/>
          </p:cNvSpPr>
          <p:nvPr>
            <p:ph type="title"/>
          </p:nvPr>
        </p:nvSpPr>
        <p:spPr/>
        <p:txBody>
          <a:bodyPr/>
          <a:lstStyle/>
          <a:p>
            <a:r>
              <a:rPr lang="en-US" altLang="zh-CN" dirty="0"/>
              <a:t>C0 Pic example</a:t>
            </a:r>
            <a:endParaRPr lang="zh-CN" altLang="en-US" dirty="0"/>
          </a:p>
        </p:txBody>
      </p:sp>
      <p:pic>
        <p:nvPicPr>
          <p:cNvPr id="5" name="图片 4">
            <a:extLst>
              <a:ext uri="{FF2B5EF4-FFF2-40B4-BE49-F238E27FC236}">
                <a16:creationId xmlns:a16="http://schemas.microsoft.com/office/drawing/2014/main" id="{58D8C4FF-1AE6-E36F-DCF6-DD11C213BEC1}"/>
              </a:ext>
            </a:extLst>
          </p:cNvPr>
          <p:cNvPicPr>
            <a:picLocks noChangeAspect="1"/>
          </p:cNvPicPr>
          <p:nvPr/>
        </p:nvPicPr>
        <p:blipFill>
          <a:blip r:embed="rId2"/>
          <a:stretch>
            <a:fillRect/>
          </a:stretch>
        </p:blipFill>
        <p:spPr>
          <a:xfrm>
            <a:off x="430688" y="1296297"/>
            <a:ext cx="4245548" cy="3134563"/>
          </a:xfrm>
          <a:prstGeom prst="rect">
            <a:avLst/>
          </a:prstGeom>
        </p:spPr>
      </p:pic>
      <p:sp>
        <p:nvSpPr>
          <p:cNvPr id="7" name="文本框 6">
            <a:extLst>
              <a:ext uri="{FF2B5EF4-FFF2-40B4-BE49-F238E27FC236}">
                <a16:creationId xmlns:a16="http://schemas.microsoft.com/office/drawing/2014/main" id="{04E924B5-11A9-35F0-3CBD-AA359A2AD0BB}"/>
              </a:ext>
            </a:extLst>
          </p:cNvPr>
          <p:cNvSpPr txBox="1"/>
          <p:nvPr/>
        </p:nvSpPr>
        <p:spPr>
          <a:xfrm>
            <a:off x="4970033" y="1847915"/>
            <a:ext cx="3465416" cy="2031325"/>
          </a:xfrm>
          <a:prstGeom prst="rect">
            <a:avLst/>
          </a:prstGeom>
          <a:noFill/>
        </p:spPr>
        <p:txBody>
          <a:bodyPr wrap="square">
            <a:spAutoFit/>
          </a:bodyPr>
          <a:lstStyle/>
          <a:p>
            <a:pPr algn="l"/>
            <a:r>
              <a:rPr lang="en-US" altLang="zh-CN" sz="1400" b="1"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c0 (Safe Driving)</a:t>
            </a:r>
            <a:r>
              <a:rPr lang="en-US" altLang="zh-CN" sz="1400" b="1"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This class shows a significantly taller green bar, indicating that for most "Safe Driving" samples, </a:t>
            </a:r>
            <a:r>
              <a:rPr lang="en-US" altLang="zh-CN" sz="1400" b="0" i="0" dirty="0" err="1">
                <a:solidFill>
                  <a:srgbClr val="1A1C1E"/>
                </a:solidFill>
                <a:effectLst/>
                <a:latin typeface="Calibri" panose="020F0502020204030204" pitchFamily="34" charset="0"/>
                <a:ea typeface="Calibri" panose="020F0502020204030204" pitchFamily="34" charset="0"/>
                <a:cs typeface="Calibri" panose="020F0502020204030204" pitchFamily="34" charset="0"/>
              </a:rPr>
              <a:t>MediaPipe</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failed to extract meaningful face information. This might be due to drivers maintaining a very straight head pose, which offers less distinctive movement for pose estimation, or perhaps subtle variations in image quality or angle for "standard" faces.</a:t>
            </a:r>
          </a:p>
        </p:txBody>
      </p:sp>
    </p:spTree>
    <p:extLst>
      <p:ext uri="{BB962C8B-B14F-4D97-AF65-F5344CB8AC3E}">
        <p14:creationId xmlns:p14="http://schemas.microsoft.com/office/powerpoint/2010/main" val="2279410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B7170-B1BE-BB44-19EC-B9417A75822C}"/>
              </a:ext>
            </a:extLst>
          </p:cNvPr>
          <p:cNvSpPr>
            <a:spLocks noGrp="1"/>
          </p:cNvSpPr>
          <p:nvPr>
            <p:ph type="title"/>
          </p:nvPr>
        </p:nvSpPr>
        <p:spPr/>
        <p:txBody>
          <a:bodyPr/>
          <a:lstStyle/>
          <a:p>
            <a:r>
              <a:rPr lang="en-US" altLang="zh-CN" dirty="0"/>
              <a:t>C3 Pic example</a:t>
            </a:r>
            <a:endParaRPr lang="zh-CN" altLang="en-US" dirty="0"/>
          </a:p>
        </p:txBody>
      </p:sp>
      <p:pic>
        <p:nvPicPr>
          <p:cNvPr id="5" name="图片 4">
            <a:extLst>
              <a:ext uri="{FF2B5EF4-FFF2-40B4-BE49-F238E27FC236}">
                <a16:creationId xmlns:a16="http://schemas.microsoft.com/office/drawing/2014/main" id="{BB825433-D492-380E-77CF-86060146870F}"/>
              </a:ext>
            </a:extLst>
          </p:cNvPr>
          <p:cNvPicPr>
            <a:picLocks noChangeAspect="1"/>
          </p:cNvPicPr>
          <p:nvPr/>
        </p:nvPicPr>
        <p:blipFill>
          <a:blip r:embed="rId2"/>
          <a:stretch>
            <a:fillRect/>
          </a:stretch>
        </p:blipFill>
        <p:spPr>
          <a:xfrm>
            <a:off x="430688" y="1444741"/>
            <a:ext cx="4465217" cy="3343028"/>
          </a:xfrm>
          <a:prstGeom prst="rect">
            <a:avLst/>
          </a:prstGeom>
        </p:spPr>
      </p:pic>
      <p:sp>
        <p:nvSpPr>
          <p:cNvPr id="7" name="文本框 6">
            <a:extLst>
              <a:ext uri="{FF2B5EF4-FFF2-40B4-BE49-F238E27FC236}">
                <a16:creationId xmlns:a16="http://schemas.microsoft.com/office/drawing/2014/main" id="{46624D25-CF3D-68D8-DC9F-6462E486F99D}"/>
              </a:ext>
            </a:extLst>
          </p:cNvPr>
          <p:cNvSpPr txBox="1"/>
          <p:nvPr/>
        </p:nvSpPr>
        <p:spPr>
          <a:xfrm>
            <a:off x="5179807" y="2000922"/>
            <a:ext cx="3173504" cy="2031325"/>
          </a:xfrm>
          <a:prstGeom prst="rect">
            <a:avLst/>
          </a:prstGeom>
          <a:noFill/>
        </p:spPr>
        <p:txBody>
          <a:bodyPr wrap="square">
            <a:spAutoFit/>
          </a:bodyPr>
          <a:lstStyle/>
          <a:p>
            <a:pPr algn="l"/>
            <a:r>
              <a:rPr lang="en-US" altLang="zh-CN" sz="1400" b="1"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c3 (Texting Left)</a:t>
            </a:r>
            <a:r>
              <a:rPr lang="en-US" altLang="zh-CN" sz="1400" b="1"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The green bar is much taller than the blue bar, suggesting a high failure rate for </a:t>
            </a:r>
            <a:r>
              <a:rPr lang="en-US" altLang="zh-CN" sz="1400" b="0" i="0" dirty="0" err="1">
                <a:solidFill>
                  <a:srgbClr val="1A1C1E"/>
                </a:solidFill>
                <a:effectLst/>
                <a:latin typeface="Calibri" panose="020F0502020204030204" pitchFamily="34" charset="0"/>
                <a:ea typeface="Calibri" panose="020F0502020204030204" pitchFamily="34" charset="0"/>
                <a:cs typeface="Calibri" panose="020F0502020204030204" pitchFamily="34" charset="0"/>
              </a:rPr>
              <a:t>MediaPipe</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in extracting pose/EAR in the "Texting Left" category. This could be attributed to the driver looking down at their phone, leading to an unfavorable face angle or partial occlusion, making face landmark detection challenging.</a:t>
            </a:r>
          </a:p>
        </p:txBody>
      </p:sp>
    </p:spTree>
    <p:extLst>
      <p:ext uri="{BB962C8B-B14F-4D97-AF65-F5344CB8AC3E}">
        <p14:creationId xmlns:p14="http://schemas.microsoft.com/office/powerpoint/2010/main" val="21133343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E7D414D-7C65-9968-C15E-5D57148C88A0}"/>
              </a:ext>
            </a:extLst>
          </p:cNvPr>
          <p:cNvPicPr>
            <a:picLocks noChangeAspect="1"/>
          </p:cNvPicPr>
          <p:nvPr/>
        </p:nvPicPr>
        <p:blipFill>
          <a:blip r:embed="rId2"/>
          <a:stretch>
            <a:fillRect/>
          </a:stretch>
        </p:blipFill>
        <p:spPr>
          <a:xfrm>
            <a:off x="519776" y="1520758"/>
            <a:ext cx="4234545" cy="3137199"/>
          </a:xfrm>
          <a:prstGeom prst="rect">
            <a:avLst/>
          </a:prstGeom>
        </p:spPr>
      </p:pic>
      <p:sp>
        <p:nvSpPr>
          <p:cNvPr id="6" name="标题 1">
            <a:extLst>
              <a:ext uri="{FF2B5EF4-FFF2-40B4-BE49-F238E27FC236}">
                <a16:creationId xmlns:a16="http://schemas.microsoft.com/office/drawing/2014/main" id="{86088364-9DFB-372E-DF51-25B40379B372}"/>
              </a:ext>
            </a:extLst>
          </p:cNvPr>
          <p:cNvSpPr>
            <a:spLocks noGrp="1"/>
          </p:cNvSpPr>
          <p:nvPr>
            <p:ph type="title"/>
          </p:nvPr>
        </p:nvSpPr>
        <p:spPr>
          <a:xfrm>
            <a:off x="430688" y="437134"/>
            <a:ext cx="7470153" cy="648805"/>
          </a:xfrm>
        </p:spPr>
        <p:txBody>
          <a:bodyPr/>
          <a:lstStyle/>
          <a:p>
            <a:r>
              <a:rPr lang="en-US" altLang="zh-CN" dirty="0"/>
              <a:t>C7 Pic example</a:t>
            </a:r>
            <a:endParaRPr lang="zh-CN" altLang="en-US" dirty="0"/>
          </a:p>
        </p:txBody>
      </p:sp>
      <p:sp>
        <p:nvSpPr>
          <p:cNvPr id="8" name="文本框 7">
            <a:extLst>
              <a:ext uri="{FF2B5EF4-FFF2-40B4-BE49-F238E27FC236}">
                <a16:creationId xmlns:a16="http://schemas.microsoft.com/office/drawing/2014/main" id="{988A7F05-6EA7-6990-0D36-DBAACFD89DB2}"/>
              </a:ext>
            </a:extLst>
          </p:cNvPr>
          <p:cNvSpPr txBox="1"/>
          <p:nvPr/>
        </p:nvSpPr>
        <p:spPr>
          <a:xfrm>
            <a:off x="5330415" y="1903520"/>
            <a:ext cx="3017520" cy="2031325"/>
          </a:xfrm>
          <a:prstGeom prst="rect">
            <a:avLst/>
          </a:prstGeom>
          <a:noFill/>
        </p:spPr>
        <p:txBody>
          <a:bodyPr wrap="square">
            <a:spAutoFit/>
          </a:bodyPr>
          <a:lstStyle/>
          <a:p>
            <a:pPr algn="l"/>
            <a:r>
              <a:rPr lang="en-US" altLang="zh-CN" sz="1400" b="1"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c7 (Reach Behind)</a:t>
            </a:r>
            <a:r>
              <a:rPr lang="en-US" altLang="zh-CN" sz="1400" b="1"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This class shows a mixed distribution, with the green bar being slightly taller, implying more failures than successes. "Reaching Behind" actions often involve significant head rotation or body contortion, which might push the face into extreme angles that </a:t>
            </a:r>
            <a:r>
              <a:rPr lang="en-US" altLang="zh-CN" sz="1400" b="0" i="0" dirty="0" err="1">
                <a:solidFill>
                  <a:srgbClr val="1A1C1E"/>
                </a:solidFill>
                <a:effectLst/>
                <a:latin typeface="Calibri" panose="020F0502020204030204" pitchFamily="34" charset="0"/>
                <a:ea typeface="Calibri" panose="020F0502020204030204" pitchFamily="34" charset="0"/>
                <a:cs typeface="Calibri" panose="020F0502020204030204" pitchFamily="34" charset="0"/>
              </a:rPr>
              <a:t>MediaPipe</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struggles to process accurately.</a:t>
            </a:r>
          </a:p>
        </p:txBody>
      </p:sp>
    </p:spTree>
    <p:extLst>
      <p:ext uri="{BB962C8B-B14F-4D97-AF65-F5344CB8AC3E}">
        <p14:creationId xmlns:p14="http://schemas.microsoft.com/office/powerpoint/2010/main" val="24346642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0B7170-B1BE-BB44-19EC-B9417A75822C}"/>
              </a:ext>
            </a:extLst>
          </p:cNvPr>
          <p:cNvSpPr>
            <a:spLocks noGrp="1"/>
          </p:cNvSpPr>
          <p:nvPr>
            <p:ph type="title"/>
          </p:nvPr>
        </p:nvSpPr>
        <p:spPr>
          <a:xfrm>
            <a:off x="436067" y="437134"/>
            <a:ext cx="7470153" cy="648805"/>
          </a:xfrm>
        </p:spPr>
        <p:txBody>
          <a:bodyPr/>
          <a:lstStyle/>
          <a:p>
            <a:r>
              <a:rPr lang="en-US" altLang="zh-CN" dirty="0"/>
              <a:t>C9 Pic example</a:t>
            </a:r>
            <a:endParaRPr lang="zh-CN" altLang="en-US" dirty="0"/>
          </a:p>
        </p:txBody>
      </p:sp>
      <p:pic>
        <p:nvPicPr>
          <p:cNvPr id="5" name="图片 4">
            <a:extLst>
              <a:ext uri="{FF2B5EF4-FFF2-40B4-BE49-F238E27FC236}">
                <a16:creationId xmlns:a16="http://schemas.microsoft.com/office/drawing/2014/main" id="{9628817D-ECDD-A1AA-DA4B-81273FC796A5}"/>
              </a:ext>
            </a:extLst>
          </p:cNvPr>
          <p:cNvPicPr>
            <a:picLocks noChangeAspect="1"/>
          </p:cNvPicPr>
          <p:nvPr/>
        </p:nvPicPr>
        <p:blipFill>
          <a:blip r:embed="rId2"/>
          <a:stretch>
            <a:fillRect/>
          </a:stretch>
        </p:blipFill>
        <p:spPr>
          <a:xfrm>
            <a:off x="501539" y="1310984"/>
            <a:ext cx="4543201" cy="3395382"/>
          </a:xfrm>
          <a:prstGeom prst="rect">
            <a:avLst/>
          </a:prstGeom>
        </p:spPr>
      </p:pic>
      <p:sp>
        <p:nvSpPr>
          <p:cNvPr id="7" name="文本框 6">
            <a:extLst>
              <a:ext uri="{FF2B5EF4-FFF2-40B4-BE49-F238E27FC236}">
                <a16:creationId xmlns:a16="http://schemas.microsoft.com/office/drawing/2014/main" id="{B669A728-A1BA-6A4C-2100-AB9137CA6469}"/>
              </a:ext>
            </a:extLst>
          </p:cNvPr>
          <p:cNvSpPr txBox="1"/>
          <p:nvPr/>
        </p:nvSpPr>
        <p:spPr>
          <a:xfrm>
            <a:off x="5577839" y="1472348"/>
            <a:ext cx="2737822" cy="2462213"/>
          </a:xfrm>
          <a:prstGeom prst="rect">
            <a:avLst/>
          </a:prstGeom>
          <a:noFill/>
        </p:spPr>
        <p:txBody>
          <a:bodyPr wrap="square">
            <a:spAutoFit/>
          </a:bodyPr>
          <a:lstStyle/>
          <a:p>
            <a:r>
              <a:rPr lang="en-US" altLang="zh-CN" sz="1400" b="1"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c9 (Look Away)</a:t>
            </a:r>
            <a:r>
              <a:rPr lang="en-US" altLang="zh-CN" sz="1400" b="1"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This class has a very tall blue bar and a very small green bar. This is a positive sign, as it indicates that for the "Look Away" behavior, </a:t>
            </a:r>
            <a:r>
              <a:rPr lang="en-US" altLang="zh-CN" sz="1400" b="0" i="0" dirty="0" err="1">
                <a:solidFill>
                  <a:srgbClr val="1A1C1E"/>
                </a:solidFill>
                <a:effectLst/>
                <a:latin typeface="Calibri" panose="020F0502020204030204" pitchFamily="34" charset="0"/>
                <a:ea typeface="Calibri" panose="020F0502020204030204" pitchFamily="34" charset="0"/>
                <a:cs typeface="Calibri" panose="020F0502020204030204" pitchFamily="34" charset="0"/>
              </a:rPr>
              <a:t>MediaPipe</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 largely succeeded in extracting face information (Head Pose/EAR). This is reasonable, as looking away often involves a distinct head turn, providing clear signals for pose estimation.</a:t>
            </a:r>
          </a:p>
        </p:txBody>
      </p:sp>
    </p:spTree>
    <p:extLst>
      <p:ext uri="{BB962C8B-B14F-4D97-AF65-F5344CB8AC3E}">
        <p14:creationId xmlns:p14="http://schemas.microsoft.com/office/powerpoint/2010/main" val="3401267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9518C7-CEE9-37B0-4709-36529AB5A665}"/>
              </a:ext>
            </a:extLst>
          </p:cNvPr>
          <p:cNvSpPr>
            <a:spLocks noGrp="1"/>
          </p:cNvSpPr>
          <p:nvPr>
            <p:ph type="title"/>
          </p:nvPr>
        </p:nvSpPr>
        <p:spPr>
          <a:xfrm>
            <a:off x="355385" y="270391"/>
            <a:ext cx="7470153" cy="648805"/>
          </a:xfrm>
        </p:spPr>
        <p:txBody>
          <a:bodyPr/>
          <a:lstStyle/>
          <a:p>
            <a:r>
              <a:rPr lang="en-US" altLang="zh-CN" dirty="0"/>
              <a:t>Final feature heatmap</a:t>
            </a:r>
            <a:endParaRPr lang="zh-CN" altLang="en-US" dirty="0"/>
          </a:p>
        </p:txBody>
      </p:sp>
      <p:pic>
        <p:nvPicPr>
          <p:cNvPr id="5" name="图片 4">
            <a:extLst>
              <a:ext uri="{FF2B5EF4-FFF2-40B4-BE49-F238E27FC236}">
                <a16:creationId xmlns:a16="http://schemas.microsoft.com/office/drawing/2014/main" id="{B4BDC4C2-8DB4-F117-60E8-1488074BF04D}"/>
              </a:ext>
            </a:extLst>
          </p:cNvPr>
          <p:cNvPicPr>
            <a:picLocks noChangeAspect="1"/>
          </p:cNvPicPr>
          <p:nvPr/>
        </p:nvPicPr>
        <p:blipFill>
          <a:blip r:embed="rId2"/>
          <a:stretch>
            <a:fillRect/>
          </a:stretch>
        </p:blipFill>
        <p:spPr>
          <a:xfrm>
            <a:off x="326500" y="1018738"/>
            <a:ext cx="4245500" cy="4017185"/>
          </a:xfrm>
          <a:prstGeom prst="rect">
            <a:avLst/>
          </a:prstGeom>
        </p:spPr>
      </p:pic>
      <p:sp>
        <p:nvSpPr>
          <p:cNvPr id="6" name="文本框 5">
            <a:extLst>
              <a:ext uri="{FF2B5EF4-FFF2-40B4-BE49-F238E27FC236}">
                <a16:creationId xmlns:a16="http://schemas.microsoft.com/office/drawing/2014/main" id="{ADC1855A-5811-56D6-25C6-90D70EC91E11}"/>
              </a:ext>
            </a:extLst>
          </p:cNvPr>
          <p:cNvSpPr txBox="1"/>
          <p:nvPr/>
        </p:nvSpPr>
        <p:spPr>
          <a:xfrm>
            <a:off x="4695712" y="1018737"/>
            <a:ext cx="4050255" cy="3231654"/>
          </a:xfrm>
          <a:prstGeom prst="rect">
            <a:avLst/>
          </a:prstGeom>
          <a:noFill/>
        </p:spPr>
        <p:txBody>
          <a:bodyPr wrap="square">
            <a:spAutoFit/>
          </a:bodyPr>
          <a:lstStyle/>
          <a:p>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High Intra-Object Correlation (e.g., Cell Phone, Bottle): Features describing the bounding box of a single object (like a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cell_phone</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or bottle's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xmin</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ymin</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xmax</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ymax</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show very high correlation (approaching 1.00). This is expected as these values are geometrically interdependent, defining the same rectangular area.</a:t>
            </a:r>
          </a:p>
          <a:p>
            <a:endPar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endParaRPr>
          </a:p>
          <a:p>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Moderate Correlation within Person Bounding Boxes: For the person bounding box, the internal coordinate correlations are strong but not as absolute. This reflects the greater variability in the driver's body pose and scale within the image.</a:t>
            </a:r>
          </a:p>
          <a:p>
            <a:endPar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endParaRPr>
          </a:p>
          <a:p>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Meaningful Head Pose &amp; EAR Correlations: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head_yaw</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and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head_roll</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show a notable positive correlation (0.80), suggesting that head turns are often accompanied by a slight tilt.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ear_left</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and </a:t>
            </a:r>
            <a:r>
              <a:rPr lang="en-US" altLang="zh-CN" sz="1200" i="0" dirty="0" err="1">
                <a:solidFill>
                  <a:srgbClr val="32302C"/>
                </a:solidFill>
                <a:effectLst/>
                <a:latin typeface="Calibri" panose="020F0502020204030204" pitchFamily="34" charset="0"/>
                <a:ea typeface="Calibri" panose="020F0502020204030204" pitchFamily="34" charset="0"/>
                <a:cs typeface="Calibri" panose="020F0502020204030204" pitchFamily="34" charset="0"/>
              </a:rPr>
              <a:t>ear_right</a:t>
            </a:r>
            <a:r>
              <a:rPr lang="en-US" altLang="zh-CN" sz="1200" i="0" dirty="0">
                <a:solidFill>
                  <a:srgbClr val="32302C"/>
                </a:solidFill>
                <a:effectLst/>
                <a:latin typeface="Calibri" panose="020F0502020204030204" pitchFamily="34" charset="0"/>
                <a:ea typeface="Calibri" panose="020F0502020204030204" pitchFamily="34" charset="0"/>
                <a:cs typeface="Calibri" panose="020F0502020204030204" pitchFamily="34" charset="0"/>
              </a:rPr>
              <a:t> also correlate positively (0.51), indicating synchronized eye movements.</a:t>
            </a:r>
          </a:p>
        </p:txBody>
      </p:sp>
    </p:spTree>
    <p:extLst>
      <p:ext uri="{BB962C8B-B14F-4D97-AF65-F5344CB8AC3E}">
        <p14:creationId xmlns:p14="http://schemas.microsoft.com/office/powerpoint/2010/main" val="411520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3acfaa115ee_0_10"/>
          <p:cNvSpPr txBox="1">
            <a:spLocks noGrp="1"/>
          </p:cNvSpPr>
          <p:nvPr>
            <p:ph type="title"/>
          </p:nvPr>
        </p:nvSpPr>
        <p:spPr>
          <a:xfrm>
            <a:off x="430688" y="437134"/>
            <a:ext cx="7470300" cy="648900"/>
          </a:xfrm>
          <a:prstGeom prst="rect">
            <a:avLst/>
          </a:prstGeom>
        </p:spPr>
        <p:txBody>
          <a:bodyPr spcFirstLastPara="1" wrap="square" lIns="68575" tIns="34275" rIns="68575" bIns="34275" anchor="ctr" anchorCtr="0">
            <a:normAutofit fontScale="90000"/>
          </a:bodyPr>
          <a:lstStyle/>
          <a:p>
            <a:pPr algn="ctr"/>
            <a:r>
              <a:rPr lang="en-US" altLang="zh-CN" dirty="0">
                <a:latin typeface="Calibri"/>
                <a:ea typeface="Calibri"/>
                <a:cs typeface="Calibri"/>
              </a:rPr>
              <a:t>Handling Feature Correlation in Neural Networks</a:t>
            </a:r>
            <a:endParaRPr dirty="0">
              <a:latin typeface="Calibri"/>
              <a:ea typeface="Calibri"/>
              <a:cs typeface="Calibri"/>
              <a:sym typeface="Calibri"/>
            </a:endParaRPr>
          </a:p>
        </p:txBody>
      </p:sp>
      <p:sp>
        <p:nvSpPr>
          <p:cNvPr id="4" name="Rectangle 1">
            <a:extLst>
              <a:ext uri="{FF2B5EF4-FFF2-40B4-BE49-F238E27FC236}">
                <a16:creationId xmlns:a16="http://schemas.microsoft.com/office/drawing/2014/main" id="{092B9A24-6CAA-23A4-9F26-41330274A8D5}"/>
              </a:ext>
            </a:extLst>
          </p:cNvPr>
          <p:cNvSpPr>
            <a:spLocks noChangeArrowheads="1"/>
          </p:cNvSpPr>
          <p:nvPr/>
        </p:nvSpPr>
        <p:spPr bwMode="auto">
          <a:xfrm>
            <a:off x="809003" y="1791385"/>
            <a:ext cx="7011808"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latinLnBrk="0" hangingPunct="0">
              <a:buSzTx/>
              <a:buFont typeface="Arial"/>
              <a:buNone/>
              <a:tabLst/>
            </a:pPr>
            <a:r>
              <a:rPr lang="zh-CN" altLang="zh-CN" sz="1200" dirty="0">
                <a:solidFill>
                  <a:srgbClr val="32302C"/>
                </a:solidFill>
                <a:latin typeface="Calibri" panose="020F0502020204030204" pitchFamily="34" charset="0"/>
                <a:cs typeface="Calibri" panose="020F0502020204030204" pitchFamily="34" charset="0"/>
              </a:rPr>
              <a:t>"Unlike traditional linear models which can suffer from multicollinearity, neural networks, especially with Dropout regularization, are generally more robust to highly correlated inputs. </a:t>
            </a:r>
            <a:endParaRPr lang="en-US" altLang="zh-CN" sz="1200" dirty="0">
              <a:solidFill>
                <a:srgbClr val="32302C"/>
              </a:solidFill>
              <a:latin typeface="Calibri" panose="020F0502020204030204" pitchFamily="34" charset="0"/>
              <a:cs typeface="Calibri" panose="020F0502020204030204" pitchFamily="34" charset="0"/>
            </a:endParaRPr>
          </a:p>
          <a:p>
            <a:pPr marL="0" lvl="0" indent="0" defTabSz="914400" eaLnBrk="0" fontAlgn="base" latinLnBrk="0" hangingPunct="0">
              <a:buSzTx/>
              <a:buFont typeface="Arial"/>
              <a:buNone/>
              <a:tabLst/>
            </a:pPr>
            <a:endParaRPr lang="zh-CN" altLang="zh-CN" sz="1200" dirty="0">
              <a:solidFill>
                <a:srgbClr val="32302C"/>
              </a:solidFill>
              <a:latin typeface="Calibri" panose="020F0502020204030204" pitchFamily="34" charset="0"/>
              <a:cs typeface="Calibri" panose="020F0502020204030204" pitchFamily="34" charset="0"/>
            </a:endParaRPr>
          </a:p>
          <a:p>
            <a:pPr marL="0" lvl="0" indent="0" defTabSz="914400" eaLnBrk="0" fontAlgn="base" latinLnBrk="0" hangingPunct="0">
              <a:buSzTx/>
              <a:buFont typeface="Arial"/>
              <a:buAutoNum type="arabicPeriod"/>
              <a:tabLst/>
            </a:pPr>
            <a:r>
              <a:rPr lang="zh-CN" altLang="zh-CN" sz="1200" b="1" dirty="0">
                <a:solidFill>
                  <a:srgbClr val="32302C"/>
                </a:solidFill>
                <a:latin typeface="Calibri" panose="020F0502020204030204" pitchFamily="34" charset="0"/>
                <a:cs typeface="Calibri" panose="020F0502020204030204" pitchFamily="34" charset="0"/>
              </a:rPr>
              <a:t>Learn Redundancy</a:t>
            </a:r>
            <a:r>
              <a:rPr lang="zh-CN" altLang="zh-CN" sz="1200" dirty="0">
                <a:solidFill>
                  <a:srgbClr val="32302C"/>
                </a:solidFill>
                <a:latin typeface="Calibri" panose="020F0502020204030204" pitchFamily="34" charset="0"/>
                <a:cs typeface="Calibri" panose="020F0502020204030204" pitchFamily="34" charset="0"/>
              </a:rPr>
              <a:t>: Internally learn to effectively down-weight or ignore redundant features.</a:t>
            </a:r>
          </a:p>
          <a:p>
            <a:pPr marL="0" lvl="0" indent="0" defTabSz="914400" eaLnBrk="0" fontAlgn="base" latinLnBrk="0" hangingPunct="0">
              <a:buSzTx/>
              <a:buFont typeface="Arial"/>
              <a:buAutoNum type="arabicPeriod" startAt="2"/>
              <a:tabLst/>
            </a:pPr>
            <a:r>
              <a:rPr lang="zh-CN" altLang="zh-CN" sz="1200" b="1" dirty="0">
                <a:solidFill>
                  <a:srgbClr val="32302C"/>
                </a:solidFill>
                <a:latin typeface="Calibri" panose="020F0502020204030204" pitchFamily="34" charset="0"/>
                <a:cs typeface="Calibri" panose="020F0502020204030204" pitchFamily="34" charset="0"/>
              </a:rPr>
              <a:t>Extract Richer Patterns</a:t>
            </a:r>
            <a:r>
              <a:rPr lang="zh-CN" altLang="zh-CN" sz="1200" dirty="0">
                <a:solidFill>
                  <a:srgbClr val="32302C"/>
                </a:solidFill>
                <a:latin typeface="Calibri" panose="020F0502020204030204" pitchFamily="34" charset="0"/>
                <a:cs typeface="Calibri" panose="020F0502020204030204" pitchFamily="34" charset="0"/>
              </a:rPr>
              <a:t>: Sometimes, highly correlated features provide complementary information or reinforce a signal, allowing the network to extract richer, non-linear patterns that a simpler model might miss.</a:t>
            </a:r>
          </a:p>
          <a:p>
            <a:pPr marL="0" lvl="0" indent="0" defTabSz="914400" eaLnBrk="0" fontAlgn="base" latinLnBrk="0" hangingPunct="0">
              <a:buSzTx/>
              <a:buFont typeface="Arial"/>
              <a:buAutoNum type="arabicPeriod" startAt="3"/>
              <a:tabLst/>
            </a:pPr>
            <a:r>
              <a:rPr lang="zh-CN" altLang="zh-CN" sz="1200" b="1" dirty="0">
                <a:solidFill>
                  <a:srgbClr val="32302C"/>
                </a:solidFill>
                <a:latin typeface="Calibri" panose="020F0502020204030204" pitchFamily="34" charset="0"/>
                <a:cs typeface="Calibri" panose="020F0502020204030204" pitchFamily="34" charset="0"/>
              </a:rPr>
              <a:t>Enhanced Robustness</a:t>
            </a:r>
            <a:r>
              <a:rPr lang="zh-CN" altLang="zh-CN" sz="1200" dirty="0">
                <a:solidFill>
                  <a:srgbClr val="32302C"/>
                </a:solidFill>
                <a:latin typeface="Calibri" panose="020F0502020204030204" pitchFamily="34" charset="0"/>
                <a:cs typeface="Calibri" panose="020F0502020204030204" pitchFamily="34" charset="0"/>
              </a:rPr>
              <a:t>: Dropout helps prevent the network from over-relying on any single feature or specific combinations, contributing to better generalization even with correlated inputs.“</a:t>
            </a:r>
            <a:endParaRPr lang="en-US" altLang="zh-CN" sz="1200" dirty="0">
              <a:solidFill>
                <a:srgbClr val="32302C"/>
              </a:solidFill>
              <a:latin typeface="Calibri" panose="020F0502020204030204" pitchFamily="34" charset="0"/>
              <a:cs typeface="Calibri" panose="020F0502020204030204" pitchFamily="34" charset="0"/>
            </a:endParaRPr>
          </a:p>
          <a:p>
            <a:pPr marL="0" lvl="0" indent="0" defTabSz="914400" eaLnBrk="0" fontAlgn="base" latinLnBrk="0" hangingPunct="0">
              <a:buSzTx/>
              <a:buFont typeface="Arial"/>
              <a:buAutoNum type="arabicPeriod" startAt="3"/>
              <a:tabLst/>
            </a:pPr>
            <a:endParaRPr lang="zh-CN" altLang="zh-CN" sz="1200" dirty="0">
              <a:solidFill>
                <a:srgbClr val="32302C"/>
              </a:solidFill>
              <a:latin typeface="Calibri" panose="020F0502020204030204" pitchFamily="34" charset="0"/>
              <a:cs typeface="Calibri" panose="020F0502020204030204" pitchFamily="34" charset="0"/>
            </a:endParaRPr>
          </a:p>
          <a:p>
            <a:pPr marL="0" lvl="0" indent="0" defTabSz="914400" eaLnBrk="0" fontAlgn="base" latinLnBrk="0" hangingPunct="0">
              <a:buSzTx/>
              <a:buFont typeface="Arial"/>
              <a:buNone/>
              <a:tabLst/>
            </a:pPr>
            <a:r>
              <a:rPr lang="zh-CN" altLang="zh-CN" sz="1200" dirty="0">
                <a:solidFill>
                  <a:srgbClr val="32302C"/>
                </a:solidFill>
                <a:latin typeface="Calibri" panose="020F0502020204030204" pitchFamily="34" charset="0"/>
                <a:cs typeface="Calibri" panose="020F0502020204030204" pitchFamily="34" charset="0"/>
              </a:rPr>
              <a:t>"Therefore, including these features offers the network a comprehensive set of visual cues, letting it autonomously discern the most impactful relationships for distraction classification."</a:t>
            </a:r>
          </a:p>
        </p:txBody>
      </p:sp>
      <p:sp>
        <p:nvSpPr>
          <p:cNvPr id="6" name="Rectangle 3">
            <a:extLst>
              <a:ext uri="{FF2B5EF4-FFF2-40B4-BE49-F238E27FC236}">
                <a16:creationId xmlns:a16="http://schemas.microsoft.com/office/drawing/2014/main" id="{04382F70-CD82-9EAD-3C04-E3ED2BC8F0D6}"/>
              </a:ext>
            </a:extLst>
          </p:cNvPr>
          <p:cNvSpPr>
            <a:spLocks noChangeArrowheads="1"/>
          </p:cNvSpPr>
          <p:nvPr/>
        </p:nvSpPr>
        <p:spPr bwMode="auto">
          <a:xfrm>
            <a:off x="314150" y="21145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g3ac57b79001_0_65"/>
          <p:cNvSpPr txBox="1">
            <a:spLocks noGrp="1"/>
          </p:cNvSpPr>
          <p:nvPr>
            <p:ph type="title"/>
          </p:nvPr>
        </p:nvSpPr>
        <p:spPr>
          <a:xfrm>
            <a:off x="419930" y="286527"/>
            <a:ext cx="7470300" cy="648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274C"/>
              </a:buClr>
              <a:buSzPts val="3000"/>
              <a:buFont typeface="Arial"/>
              <a:buNone/>
            </a:pPr>
            <a:r>
              <a:rPr lang="en" dirty="0"/>
              <a:t>MLP</a:t>
            </a:r>
            <a:endParaRPr dirty="0"/>
          </a:p>
        </p:txBody>
      </p:sp>
      <p:pic>
        <p:nvPicPr>
          <p:cNvPr id="5" name="图片 4">
            <a:extLst>
              <a:ext uri="{FF2B5EF4-FFF2-40B4-BE49-F238E27FC236}">
                <a16:creationId xmlns:a16="http://schemas.microsoft.com/office/drawing/2014/main" id="{8959D870-230F-A6BC-721E-9AA090B80695}"/>
              </a:ext>
            </a:extLst>
          </p:cNvPr>
          <p:cNvPicPr>
            <a:picLocks noChangeAspect="1"/>
          </p:cNvPicPr>
          <p:nvPr/>
        </p:nvPicPr>
        <p:blipFill>
          <a:blip r:embed="rId3"/>
          <a:stretch>
            <a:fillRect/>
          </a:stretch>
        </p:blipFill>
        <p:spPr>
          <a:xfrm>
            <a:off x="1267450" y="1065033"/>
            <a:ext cx="6127339" cy="1980698"/>
          </a:xfrm>
          <a:prstGeom prst="rect">
            <a:avLst/>
          </a:prstGeom>
        </p:spPr>
      </p:pic>
      <p:pic>
        <p:nvPicPr>
          <p:cNvPr id="7" name="图片 6">
            <a:extLst>
              <a:ext uri="{FF2B5EF4-FFF2-40B4-BE49-F238E27FC236}">
                <a16:creationId xmlns:a16="http://schemas.microsoft.com/office/drawing/2014/main" id="{1888ED16-558E-B886-96D8-C5D10099C10D}"/>
              </a:ext>
            </a:extLst>
          </p:cNvPr>
          <p:cNvPicPr>
            <a:picLocks noChangeAspect="1"/>
          </p:cNvPicPr>
          <p:nvPr/>
        </p:nvPicPr>
        <p:blipFill>
          <a:blip r:embed="rId4"/>
          <a:stretch>
            <a:fillRect/>
          </a:stretch>
        </p:blipFill>
        <p:spPr>
          <a:xfrm>
            <a:off x="505992" y="3360975"/>
            <a:ext cx="7944523" cy="108045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6E9196-7EA0-6535-CFD7-30D43E80E98E}"/>
              </a:ext>
            </a:extLst>
          </p:cNvPr>
          <p:cNvSpPr>
            <a:spLocks noGrp="1"/>
          </p:cNvSpPr>
          <p:nvPr>
            <p:ph type="title"/>
          </p:nvPr>
        </p:nvSpPr>
        <p:spPr/>
        <p:txBody>
          <a:bodyPr/>
          <a:lstStyle/>
          <a:p>
            <a:r>
              <a:rPr lang="en-US" altLang="zh-CN" dirty="0"/>
              <a:t>MLP Output</a:t>
            </a:r>
            <a:endParaRPr lang="zh-CN" altLang="en-US" dirty="0"/>
          </a:p>
        </p:txBody>
      </p:sp>
      <p:pic>
        <p:nvPicPr>
          <p:cNvPr id="5" name="图片 4">
            <a:extLst>
              <a:ext uri="{FF2B5EF4-FFF2-40B4-BE49-F238E27FC236}">
                <a16:creationId xmlns:a16="http://schemas.microsoft.com/office/drawing/2014/main" id="{0AE9797F-DD4B-1636-DF23-17D5F74FF886}"/>
              </a:ext>
            </a:extLst>
          </p:cNvPr>
          <p:cNvPicPr>
            <a:picLocks noChangeAspect="1"/>
          </p:cNvPicPr>
          <p:nvPr/>
        </p:nvPicPr>
        <p:blipFill>
          <a:blip r:embed="rId2"/>
          <a:stretch>
            <a:fillRect/>
          </a:stretch>
        </p:blipFill>
        <p:spPr>
          <a:xfrm>
            <a:off x="355179" y="1565237"/>
            <a:ext cx="4125381" cy="2786578"/>
          </a:xfrm>
          <a:prstGeom prst="rect">
            <a:avLst/>
          </a:prstGeom>
        </p:spPr>
      </p:pic>
      <p:pic>
        <p:nvPicPr>
          <p:cNvPr id="7" name="图片 6">
            <a:extLst>
              <a:ext uri="{FF2B5EF4-FFF2-40B4-BE49-F238E27FC236}">
                <a16:creationId xmlns:a16="http://schemas.microsoft.com/office/drawing/2014/main" id="{CF8A8BB9-DA69-474A-2F4B-87DAB0794B26}"/>
              </a:ext>
            </a:extLst>
          </p:cNvPr>
          <p:cNvPicPr>
            <a:picLocks noChangeAspect="1"/>
          </p:cNvPicPr>
          <p:nvPr/>
        </p:nvPicPr>
        <p:blipFill>
          <a:blip r:embed="rId3"/>
          <a:stretch>
            <a:fillRect/>
          </a:stretch>
        </p:blipFill>
        <p:spPr>
          <a:xfrm>
            <a:off x="4814047" y="1669624"/>
            <a:ext cx="3604454" cy="2471208"/>
          </a:xfrm>
          <a:prstGeom prst="rect">
            <a:avLst/>
          </a:prstGeom>
        </p:spPr>
      </p:pic>
    </p:spTree>
    <p:extLst>
      <p:ext uri="{BB962C8B-B14F-4D97-AF65-F5344CB8AC3E}">
        <p14:creationId xmlns:p14="http://schemas.microsoft.com/office/powerpoint/2010/main" val="3862545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6"/>
          <p:cNvSpPr txBox="1">
            <a:spLocks noGrp="1"/>
          </p:cNvSpPr>
          <p:nvPr>
            <p:ph type="title"/>
          </p:nvPr>
        </p:nvSpPr>
        <p:spPr>
          <a:xfrm>
            <a:off x="430688" y="437134"/>
            <a:ext cx="7470300" cy="648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274C"/>
              </a:buClr>
              <a:buSzPts val="3000"/>
              <a:buFont typeface="Arial"/>
              <a:buNone/>
            </a:pPr>
            <a:r>
              <a:rPr lang="en" dirty="0"/>
              <a:t>Background information</a:t>
            </a:r>
            <a:endParaRPr dirty="0"/>
          </a:p>
        </p:txBody>
      </p:sp>
      <p:sp>
        <p:nvSpPr>
          <p:cNvPr id="214" name="Google Shape;214;p6"/>
          <p:cNvSpPr txBox="1">
            <a:spLocks noGrp="1"/>
          </p:cNvSpPr>
          <p:nvPr>
            <p:ph type="body" idx="1"/>
          </p:nvPr>
        </p:nvSpPr>
        <p:spPr>
          <a:xfrm>
            <a:off x="430687" y="1193203"/>
            <a:ext cx="8219700" cy="2097795"/>
          </a:xfrm>
          <a:prstGeom prst="rect">
            <a:avLst/>
          </a:prstGeom>
          <a:noFill/>
          <a:ln>
            <a:noFill/>
          </a:ln>
        </p:spPr>
        <p:txBody>
          <a:bodyPr spcFirstLastPara="1" wrap="square" lIns="68575" tIns="34275" rIns="68575" bIns="34275" anchor="t" anchorCtr="0">
            <a:noAutofit/>
          </a:bodyPr>
          <a:lstStyle/>
          <a:p>
            <a:pPr marL="114300" lvl="0" indent="0" algn="l" rtl="0">
              <a:lnSpc>
                <a:spcPct val="115000"/>
              </a:lnSpc>
              <a:spcBef>
                <a:spcPts val="0"/>
              </a:spcBef>
              <a:spcAft>
                <a:spcPts val="0"/>
              </a:spcAft>
              <a:buClr>
                <a:schemeClr val="dk1"/>
              </a:buClr>
              <a:buSzPts val="1100"/>
              <a:buFont typeface="Arial"/>
              <a:buNone/>
            </a:pPr>
            <a:r>
              <a:rPr lang="en-US" altLang="zh-CN" sz="1300" b="1" dirty="0">
                <a:latin typeface="Calibri" panose="020F0502020204030204" pitchFamily="34" charset="0"/>
                <a:ea typeface="Calibri" panose="020F0502020204030204" pitchFamily="34" charset="0"/>
                <a:cs typeface="Calibri" panose="020F0502020204030204" pitchFamily="34" charset="0"/>
                <a:sym typeface="Calibri"/>
              </a:rPr>
              <a:t>F</a:t>
            </a:r>
            <a:r>
              <a:rPr lang="en" sz="1300" b="1" dirty="0">
                <a:latin typeface="Calibri" panose="020F0502020204030204" pitchFamily="34" charset="0"/>
                <a:ea typeface="Calibri" panose="020F0502020204030204" pitchFamily="34" charset="0"/>
                <a:cs typeface="Calibri" panose="020F0502020204030204" pitchFamily="34" charset="0"/>
                <a:sym typeface="Calibri"/>
              </a:rPr>
              <a:t>unction:</a:t>
            </a:r>
            <a:r>
              <a:rPr lang="en" sz="1300" dirty="0">
                <a:latin typeface="Calibri" panose="020F0502020204030204" pitchFamily="34" charset="0"/>
                <a:ea typeface="Calibri" panose="020F0502020204030204" pitchFamily="34" charset="0"/>
                <a:cs typeface="Calibri" panose="020F0502020204030204" pitchFamily="34" charset="0"/>
                <a:sym typeface="Calibri"/>
              </a:rPr>
              <a:t> </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This project aims to develop a real-time system that analyzes visual cues from in-vehicle cameras to accurately predict various driver distraction states, including texting, talking on the phone, or looking away.</a:t>
            </a:r>
          </a:p>
          <a:p>
            <a:pPr marL="114300" lvl="0" indent="0" algn="l" rtl="0">
              <a:lnSpc>
                <a:spcPct val="115000"/>
              </a:lnSpc>
              <a:spcBef>
                <a:spcPts val="0"/>
              </a:spcBef>
              <a:spcAft>
                <a:spcPts val="0"/>
              </a:spcAft>
              <a:buClr>
                <a:schemeClr val="dk1"/>
              </a:buClr>
              <a:buSzPts val="1100"/>
              <a:buFont typeface="Arial"/>
              <a:buNone/>
            </a:pPr>
            <a:endParaRPr sz="1300" dirty="0">
              <a:latin typeface="Calibri" panose="020F0502020204030204" pitchFamily="34" charset="0"/>
              <a:ea typeface="Calibri" panose="020F0502020204030204" pitchFamily="34" charset="0"/>
              <a:cs typeface="Calibri" panose="020F0502020204030204" pitchFamily="34" charset="0"/>
              <a:sym typeface="Calibri"/>
            </a:endParaRPr>
          </a:p>
          <a:p>
            <a:pPr marL="114300" lvl="0" indent="0" algn="l" rtl="0">
              <a:lnSpc>
                <a:spcPct val="115000"/>
              </a:lnSpc>
              <a:spcBef>
                <a:spcPts val="0"/>
              </a:spcBef>
              <a:spcAft>
                <a:spcPts val="0"/>
              </a:spcAft>
              <a:buClr>
                <a:schemeClr val="dk1"/>
              </a:buClr>
              <a:buSzPts val="1100"/>
              <a:buFont typeface="Arial"/>
              <a:buNone/>
            </a:pPr>
            <a:r>
              <a:rPr lang="en" sz="1300" b="1" dirty="0">
                <a:latin typeface="Calibri" panose="020F0502020204030204" pitchFamily="34" charset="0"/>
                <a:ea typeface="Calibri" panose="020F0502020204030204" pitchFamily="34" charset="0"/>
                <a:cs typeface="Calibri" panose="020F0502020204030204" pitchFamily="34" charset="0"/>
                <a:sym typeface="Calibri"/>
              </a:rPr>
              <a:t>Benefit: </a:t>
            </a:r>
            <a:r>
              <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rPr>
              <a:t>The system's primary benefit is to enhance road safety by providing timely alerts for driver inattention, thereby minimizing accidents, reducing fatalities, and improving overall driving behavior.</a:t>
            </a:r>
          </a:p>
          <a:p>
            <a:pPr marL="114300" lvl="0" indent="0" algn="l" rtl="0">
              <a:lnSpc>
                <a:spcPct val="115000"/>
              </a:lnSpc>
              <a:spcBef>
                <a:spcPts val="0"/>
              </a:spcBef>
              <a:spcAft>
                <a:spcPts val="0"/>
              </a:spcAft>
              <a:buClr>
                <a:schemeClr val="dk1"/>
              </a:buClr>
              <a:buSzPts val="1100"/>
              <a:buFont typeface="Arial"/>
              <a:buNone/>
            </a:pPr>
            <a:endPar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endParaRPr>
          </a:p>
          <a:p>
            <a:pPr marL="114300" indent="0">
              <a:lnSpc>
                <a:spcPct val="115000"/>
              </a:lnSpc>
              <a:spcBef>
                <a:spcPts val="0"/>
              </a:spcBef>
              <a:buSzPts val="1100"/>
              <a:buNone/>
            </a:pPr>
            <a:r>
              <a:rPr lang="zh-CN" altLang="zh-CN" sz="1400" b="1" dirty="0">
                <a:latin typeface="Calibri" panose="020F0502020204030204" pitchFamily="34" charset="0"/>
                <a:cs typeface="Calibri" panose="020F0502020204030204" pitchFamily="34" charset="0"/>
              </a:rPr>
              <a:t>Dataset: AUC Distracted Driver Dataset (V2)</a:t>
            </a:r>
          </a:p>
          <a:p>
            <a:pPr marL="114300" indent="0">
              <a:lnSpc>
                <a:spcPct val="115000"/>
              </a:lnSpc>
              <a:spcBef>
                <a:spcPts val="0"/>
              </a:spcBef>
              <a:buSzPts val="1100"/>
              <a:buNone/>
            </a:pPr>
            <a:r>
              <a:rPr kumimoji="0" lang="zh-CN" altLang="zh-CN" sz="1400" b="0" i="0" u="none" strike="noStrike" cap="none" normalizeH="0" baseline="0" dirty="0">
                <a:ln>
                  <a:noFill/>
                </a:ln>
                <a:solidFill>
                  <a:schemeClr val="tx1"/>
                </a:solidFill>
                <a:effectLst/>
                <a:latin typeface="Calibri" panose="020F0502020204030204" pitchFamily="34" charset="0"/>
                <a:ea typeface="Inter"/>
                <a:cs typeface="Calibri" panose="020F0502020204030204" pitchFamily="34" charset="0"/>
              </a:rPr>
              <a:t>This dataset comprises images from multiple camera angles (Camera 1 and Camera 2), categorized into ten distinct driver states (c0-c9), including safe driving and various forms of distraction. It is specifically designed for research in driver distraction identification and allows for evaluation based on driver splits.</a:t>
            </a:r>
            <a:endParaRPr lang="en-US" altLang="zh-CN" sz="1400" b="0" i="0" dirty="0">
              <a:solidFill>
                <a:srgbClr val="1A1C1E"/>
              </a:solidFill>
              <a:effectLst/>
              <a:latin typeface="Calibri" panose="020F0502020204030204" pitchFamily="34" charset="0"/>
              <a:ea typeface="Calibri" panose="020F0502020204030204" pitchFamily="34" charset="0"/>
              <a:cs typeface="Calibri" panose="020F0502020204030204" pitchFamily="34" charset="0"/>
            </a:endParaRPr>
          </a:p>
          <a:p>
            <a:pPr marL="254000" lvl="0" indent="-152400" algn="l" rtl="0">
              <a:lnSpc>
                <a:spcPct val="90000"/>
              </a:lnSpc>
              <a:spcBef>
                <a:spcPts val="0"/>
              </a:spcBef>
              <a:spcAft>
                <a:spcPts val="0"/>
              </a:spcAft>
              <a:buClr>
                <a:schemeClr val="dk1"/>
              </a:buClr>
              <a:buSzPts val="1700"/>
              <a:buFont typeface="Arial"/>
              <a:buNone/>
            </a:pPr>
            <a:endParaRPr dirty="0"/>
          </a:p>
        </p:txBody>
      </p:sp>
      <p:sp>
        <p:nvSpPr>
          <p:cNvPr id="9" name="Rectangle 8">
            <a:extLst>
              <a:ext uri="{FF2B5EF4-FFF2-40B4-BE49-F238E27FC236}">
                <a16:creationId xmlns:a16="http://schemas.microsoft.com/office/drawing/2014/main" id="{79ECAD5A-53D3-8F34-134B-FCDD12A4A8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3" name="文本框 12">
            <a:extLst>
              <a:ext uri="{FF2B5EF4-FFF2-40B4-BE49-F238E27FC236}">
                <a16:creationId xmlns:a16="http://schemas.microsoft.com/office/drawing/2014/main" id="{A6FC02AE-625E-4CBA-698E-E69A3B524E2A}"/>
              </a:ext>
            </a:extLst>
          </p:cNvPr>
          <p:cNvSpPr txBox="1"/>
          <p:nvPr/>
        </p:nvSpPr>
        <p:spPr>
          <a:xfrm>
            <a:off x="1409958" y="3770306"/>
            <a:ext cx="2316753" cy="1169551"/>
          </a:xfrm>
          <a:prstGeom prst="rect">
            <a:avLst/>
          </a:prstGeom>
          <a:noFill/>
        </p:spPr>
        <p:txBody>
          <a:bodyPr wrap="square">
            <a:spAutoFit/>
          </a:bodyPr>
          <a:lstStyle/>
          <a:p>
            <a:pPr algn="l">
              <a:buFont typeface="Arial" panose="020B0604020202020204" pitchFamily="34" charset="0"/>
              <a:buChar char="•"/>
            </a:pPr>
            <a:r>
              <a:rPr lang="en-US" altLang="zh-CN" sz="1400" b="1" i="0" dirty="0">
                <a:solidFill>
                  <a:srgbClr val="1A1C1E"/>
                </a:solidFill>
                <a:effectLst/>
                <a:latin typeface="Inter"/>
              </a:rPr>
              <a:t>c0:</a:t>
            </a:r>
            <a:r>
              <a:rPr lang="en-US" altLang="zh-CN" sz="1400" b="0" i="0" dirty="0">
                <a:solidFill>
                  <a:srgbClr val="1A1C1E"/>
                </a:solidFill>
                <a:effectLst/>
                <a:latin typeface="Inter"/>
              </a:rPr>
              <a:t> Safe Driving </a:t>
            </a:r>
          </a:p>
          <a:p>
            <a:pPr algn="l">
              <a:buFont typeface="Arial" panose="020B0604020202020204" pitchFamily="34" charset="0"/>
              <a:buChar char="•"/>
            </a:pPr>
            <a:r>
              <a:rPr lang="en-US" altLang="zh-CN" sz="1400" b="1" i="0" dirty="0">
                <a:solidFill>
                  <a:srgbClr val="1A1C1E"/>
                </a:solidFill>
                <a:effectLst/>
                <a:latin typeface="Inter"/>
              </a:rPr>
              <a:t>c1:</a:t>
            </a:r>
            <a:r>
              <a:rPr lang="en-US" altLang="zh-CN" sz="1400" b="0" i="0" dirty="0">
                <a:solidFill>
                  <a:srgbClr val="1A1C1E"/>
                </a:solidFill>
                <a:effectLst/>
                <a:latin typeface="Inter"/>
              </a:rPr>
              <a:t> Text Right </a:t>
            </a:r>
          </a:p>
          <a:p>
            <a:pPr algn="l">
              <a:buFont typeface="Arial" panose="020B0604020202020204" pitchFamily="34" charset="0"/>
              <a:buChar char="•"/>
            </a:pPr>
            <a:r>
              <a:rPr lang="en-US" altLang="zh-CN" sz="1400" b="1" i="0" dirty="0">
                <a:solidFill>
                  <a:srgbClr val="1A1C1E"/>
                </a:solidFill>
                <a:effectLst/>
                <a:latin typeface="Inter"/>
              </a:rPr>
              <a:t>c2:</a:t>
            </a:r>
            <a:r>
              <a:rPr lang="en-US" altLang="zh-CN" sz="1400" b="0" i="0" dirty="0">
                <a:solidFill>
                  <a:srgbClr val="1A1C1E"/>
                </a:solidFill>
                <a:effectLst/>
                <a:latin typeface="Inter"/>
              </a:rPr>
              <a:t> Talk Right </a:t>
            </a:r>
          </a:p>
          <a:p>
            <a:pPr algn="l">
              <a:buFont typeface="Arial" panose="020B0604020202020204" pitchFamily="34" charset="0"/>
              <a:buChar char="•"/>
            </a:pPr>
            <a:r>
              <a:rPr lang="en-US" altLang="zh-CN" sz="1400" b="1" i="0" dirty="0">
                <a:solidFill>
                  <a:srgbClr val="1A1C1E"/>
                </a:solidFill>
                <a:effectLst/>
                <a:latin typeface="Inter"/>
              </a:rPr>
              <a:t>c3:</a:t>
            </a:r>
            <a:r>
              <a:rPr lang="en-US" altLang="zh-CN" sz="1400" b="0" i="0" dirty="0">
                <a:solidFill>
                  <a:srgbClr val="1A1C1E"/>
                </a:solidFill>
                <a:effectLst/>
                <a:latin typeface="Inter"/>
              </a:rPr>
              <a:t> Text Left </a:t>
            </a:r>
          </a:p>
          <a:p>
            <a:pPr algn="l">
              <a:buFont typeface="Arial" panose="020B0604020202020204" pitchFamily="34" charset="0"/>
              <a:buChar char="•"/>
            </a:pPr>
            <a:r>
              <a:rPr lang="en-US" altLang="zh-CN" sz="1400" b="1" i="0" dirty="0">
                <a:solidFill>
                  <a:srgbClr val="1A1C1E"/>
                </a:solidFill>
                <a:effectLst/>
                <a:latin typeface="Inter"/>
              </a:rPr>
              <a:t>c4:</a:t>
            </a:r>
            <a:r>
              <a:rPr lang="en-US" altLang="zh-CN" sz="1400" b="0" i="0" dirty="0">
                <a:solidFill>
                  <a:srgbClr val="1A1C1E"/>
                </a:solidFill>
                <a:effectLst/>
                <a:latin typeface="Inter"/>
              </a:rPr>
              <a:t> Talk Left </a:t>
            </a:r>
          </a:p>
        </p:txBody>
      </p:sp>
      <p:sp>
        <p:nvSpPr>
          <p:cNvPr id="15" name="文本框 14">
            <a:extLst>
              <a:ext uri="{FF2B5EF4-FFF2-40B4-BE49-F238E27FC236}">
                <a16:creationId xmlns:a16="http://schemas.microsoft.com/office/drawing/2014/main" id="{A13D722F-3B16-C0C9-F76E-DB8699DDA259}"/>
              </a:ext>
            </a:extLst>
          </p:cNvPr>
          <p:cNvSpPr txBox="1"/>
          <p:nvPr/>
        </p:nvSpPr>
        <p:spPr>
          <a:xfrm>
            <a:off x="4651745" y="3770306"/>
            <a:ext cx="2163726" cy="1169551"/>
          </a:xfrm>
          <a:prstGeom prst="rect">
            <a:avLst/>
          </a:prstGeom>
          <a:noFill/>
        </p:spPr>
        <p:txBody>
          <a:bodyPr wrap="square">
            <a:spAutoFit/>
          </a:bodyPr>
          <a:lstStyle/>
          <a:p>
            <a:pPr algn="l">
              <a:buFont typeface="Arial" panose="020B0604020202020204" pitchFamily="34" charset="0"/>
              <a:buChar char="•"/>
            </a:pPr>
            <a:r>
              <a:rPr lang="en-US" altLang="zh-CN" sz="1400" b="1" i="0" dirty="0">
                <a:solidFill>
                  <a:srgbClr val="1A1C1E"/>
                </a:solidFill>
                <a:effectLst/>
                <a:latin typeface="Inter"/>
              </a:rPr>
              <a:t>c5:</a:t>
            </a:r>
            <a:r>
              <a:rPr lang="en-US" altLang="zh-CN" sz="1400" b="0" i="0" dirty="0">
                <a:solidFill>
                  <a:srgbClr val="1A1C1E"/>
                </a:solidFill>
                <a:effectLst/>
                <a:latin typeface="Inter"/>
              </a:rPr>
              <a:t> Adjust the Radio </a:t>
            </a:r>
          </a:p>
          <a:p>
            <a:pPr algn="l">
              <a:buFont typeface="Arial" panose="020B0604020202020204" pitchFamily="34" charset="0"/>
              <a:buChar char="•"/>
            </a:pPr>
            <a:r>
              <a:rPr lang="en-US" altLang="zh-CN" sz="1400" b="1" i="0" dirty="0">
                <a:solidFill>
                  <a:srgbClr val="1A1C1E"/>
                </a:solidFill>
                <a:effectLst/>
                <a:latin typeface="Inter"/>
              </a:rPr>
              <a:t>c6:</a:t>
            </a:r>
            <a:r>
              <a:rPr lang="en-US" altLang="zh-CN" sz="1400" b="0" i="0" dirty="0">
                <a:solidFill>
                  <a:srgbClr val="1A1C1E"/>
                </a:solidFill>
                <a:effectLst/>
                <a:latin typeface="Inter"/>
              </a:rPr>
              <a:t> Drink </a:t>
            </a:r>
          </a:p>
          <a:p>
            <a:pPr algn="l">
              <a:buFont typeface="Arial" panose="020B0604020202020204" pitchFamily="34" charset="0"/>
              <a:buChar char="•"/>
            </a:pPr>
            <a:r>
              <a:rPr lang="en-US" altLang="zh-CN" sz="1400" b="1" i="0" dirty="0">
                <a:solidFill>
                  <a:srgbClr val="1A1C1E"/>
                </a:solidFill>
                <a:effectLst/>
                <a:latin typeface="Inter"/>
              </a:rPr>
              <a:t>c7:</a:t>
            </a:r>
            <a:r>
              <a:rPr lang="en-US" altLang="zh-CN" sz="1400" b="0" i="0" dirty="0">
                <a:solidFill>
                  <a:srgbClr val="1A1C1E"/>
                </a:solidFill>
                <a:effectLst/>
                <a:latin typeface="Inter"/>
              </a:rPr>
              <a:t> Reaching Behind </a:t>
            </a:r>
          </a:p>
          <a:p>
            <a:pPr algn="l">
              <a:buFont typeface="Arial" panose="020B0604020202020204" pitchFamily="34" charset="0"/>
              <a:buChar char="•"/>
            </a:pPr>
            <a:r>
              <a:rPr lang="en-US" altLang="zh-CN" sz="1400" b="1" i="0" dirty="0">
                <a:solidFill>
                  <a:srgbClr val="1A1C1E"/>
                </a:solidFill>
                <a:effectLst/>
                <a:latin typeface="Inter"/>
              </a:rPr>
              <a:t>c8:</a:t>
            </a:r>
            <a:r>
              <a:rPr lang="en-US" altLang="zh-CN" sz="1400" b="0" i="0" dirty="0">
                <a:solidFill>
                  <a:srgbClr val="1A1C1E"/>
                </a:solidFill>
                <a:effectLst/>
                <a:latin typeface="Inter"/>
              </a:rPr>
              <a:t> Hair and Makeup </a:t>
            </a:r>
          </a:p>
          <a:p>
            <a:pPr algn="l">
              <a:buFont typeface="Arial" panose="020B0604020202020204" pitchFamily="34" charset="0"/>
              <a:buChar char="•"/>
            </a:pPr>
            <a:r>
              <a:rPr lang="en-US" altLang="zh-CN" sz="1400" b="1" i="0" dirty="0">
                <a:solidFill>
                  <a:srgbClr val="1A1C1E"/>
                </a:solidFill>
                <a:effectLst/>
                <a:latin typeface="Inter"/>
              </a:rPr>
              <a:t>c9:</a:t>
            </a:r>
            <a:r>
              <a:rPr lang="en-US" altLang="zh-CN" sz="1400" b="0" i="0" dirty="0">
                <a:solidFill>
                  <a:srgbClr val="1A1C1E"/>
                </a:solidFill>
                <a:effectLst/>
                <a:latin typeface="Inter"/>
              </a:rPr>
              <a:t> Talk to Passengers</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5E7D7D-1C89-5167-698B-F9AD97196CBD}"/>
              </a:ext>
            </a:extLst>
          </p:cNvPr>
          <p:cNvSpPr>
            <a:spLocks noGrp="1"/>
          </p:cNvSpPr>
          <p:nvPr>
            <p:ph type="title"/>
          </p:nvPr>
        </p:nvSpPr>
        <p:spPr>
          <a:xfrm>
            <a:off x="256783" y="223961"/>
            <a:ext cx="7470153" cy="648805"/>
          </a:xfrm>
        </p:spPr>
        <p:txBody>
          <a:bodyPr/>
          <a:lstStyle/>
          <a:p>
            <a:r>
              <a:rPr lang="en-US" altLang="zh-CN" dirty="0"/>
              <a:t>Confusion Matrix</a:t>
            </a:r>
            <a:endParaRPr lang="zh-CN" altLang="en-US" dirty="0"/>
          </a:p>
        </p:txBody>
      </p:sp>
      <p:pic>
        <p:nvPicPr>
          <p:cNvPr id="5" name="图片 4">
            <a:extLst>
              <a:ext uri="{FF2B5EF4-FFF2-40B4-BE49-F238E27FC236}">
                <a16:creationId xmlns:a16="http://schemas.microsoft.com/office/drawing/2014/main" id="{EF620FCE-A6E7-FF9F-0E4E-5B76001FCAF0}"/>
              </a:ext>
            </a:extLst>
          </p:cNvPr>
          <p:cNvPicPr>
            <a:picLocks noChangeAspect="1"/>
          </p:cNvPicPr>
          <p:nvPr/>
        </p:nvPicPr>
        <p:blipFill>
          <a:blip r:embed="rId3"/>
          <a:stretch>
            <a:fillRect/>
          </a:stretch>
        </p:blipFill>
        <p:spPr>
          <a:xfrm>
            <a:off x="1906008" y="782144"/>
            <a:ext cx="4820161" cy="4287985"/>
          </a:xfrm>
          <a:prstGeom prst="rect">
            <a:avLst/>
          </a:prstGeom>
        </p:spPr>
      </p:pic>
    </p:spTree>
    <p:extLst>
      <p:ext uri="{BB962C8B-B14F-4D97-AF65-F5344CB8AC3E}">
        <p14:creationId xmlns:p14="http://schemas.microsoft.com/office/powerpoint/2010/main" val="1946725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42183-F1A6-234F-2E7B-EEF8CADB089A}"/>
              </a:ext>
            </a:extLst>
          </p:cNvPr>
          <p:cNvSpPr>
            <a:spLocks noGrp="1"/>
          </p:cNvSpPr>
          <p:nvPr>
            <p:ph type="title"/>
          </p:nvPr>
        </p:nvSpPr>
        <p:spPr>
          <a:xfrm>
            <a:off x="296054" y="235180"/>
            <a:ext cx="7428664" cy="648805"/>
          </a:xfrm>
        </p:spPr>
        <p:txBody>
          <a:bodyPr>
            <a:normAutofit/>
          </a:bodyPr>
          <a:lstStyle/>
          <a:p>
            <a:r>
              <a:rPr lang="en-US" altLang="zh-CN" dirty="0"/>
              <a:t>Eye Aspect Ratio (EAR) Analysis</a:t>
            </a:r>
            <a:endParaRPr lang="zh-CN" altLang="en-US" dirty="0"/>
          </a:p>
        </p:txBody>
      </p:sp>
      <p:pic>
        <p:nvPicPr>
          <p:cNvPr id="5" name="图片 4">
            <a:extLst>
              <a:ext uri="{FF2B5EF4-FFF2-40B4-BE49-F238E27FC236}">
                <a16:creationId xmlns:a16="http://schemas.microsoft.com/office/drawing/2014/main" id="{6AEBD8F8-4E62-4C93-8498-E594531E8DF6}"/>
              </a:ext>
            </a:extLst>
          </p:cNvPr>
          <p:cNvPicPr>
            <a:picLocks noChangeAspect="1"/>
          </p:cNvPicPr>
          <p:nvPr/>
        </p:nvPicPr>
        <p:blipFill>
          <a:blip r:embed="rId3"/>
          <a:stretch>
            <a:fillRect/>
          </a:stretch>
        </p:blipFill>
        <p:spPr>
          <a:xfrm>
            <a:off x="926341" y="1116784"/>
            <a:ext cx="6014111" cy="3387628"/>
          </a:xfrm>
          <a:prstGeom prst="rect">
            <a:avLst/>
          </a:prstGeom>
        </p:spPr>
      </p:pic>
    </p:spTree>
    <p:extLst>
      <p:ext uri="{BB962C8B-B14F-4D97-AF65-F5344CB8AC3E}">
        <p14:creationId xmlns:p14="http://schemas.microsoft.com/office/powerpoint/2010/main" val="4220072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g3acbe494378_0_5"/>
          <p:cNvSpPr txBox="1">
            <a:spLocks noGrp="1"/>
          </p:cNvSpPr>
          <p:nvPr>
            <p:ph type="title"/>
          </p:nvPr>
        </p:nvSpPr>
        <p:spPr>
          <a:xfrm>
            <a:off x="343929" y="164459"/>
            <a:ext cx="7470300" cy="648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274C"/>
              </a:buClr>
              <a:buSzPts val="3000"/>
              <a:buFont typeface="Arial"/>
              <a:buNone/>
            </a:pPr>
            <a:r>
              <a:rPr lang="en" dirty="0">
                <a:latin typeface="Calibri"/>
                <a:ea typeface="Calibri"/>
                <a:cs typeface="Calibri"/>
                <a:sym typeface="Calibri"/>
              </a:rPr>
              <a:t>Conclusion</a:t>
            </a:r>
            <a:endParaRPr dirty="0">
              <a:latin typeface="Calibri"/>
              <a:ea typeface="Calibri"/>
              <a:cs typeface="Calibri"/>
              <a:sym typeface="Calibri"/>
            </a:endParaRPr>
          </a:p>
        </p:txBody>
      </p:sp>
      <p:sp>
        <p:nvSpPr>
          <p:cNvPr id="320" name="Google Shape;320;g3acbe494378_0_5"/>
          <p:cNvSpPr txBox="1">
            <a:spLocks noGrp="1"/>
          </p:cNvSpPr>
          <p:nvPr>
            <p:ph type="body" idx="1"/>
          </p:nvPr>
        </p:nvSpPr>
        <p:spPr>
          <a:xfrm>
            <a:off x="226790" y="813359"/>
            <a:ext cx="8219700" cy="4178713"/>
          </a:xfrm>
          <a:prstGeom prst="rect">
            <a:avLst/>
          </a:prstGeom>
          <a:noFill/>
          <a:ln>
            <a:noFill/>
          </a:ln>
        </p:spPr>
        <p:txBody>
          <a:bodyPr spcFirstLastPara="1" wrap="square" lIns="68575" tIns="34275" rIns="68575" bIns="34275" anchor="t" anchorCtr="0">
            <a:noAutofit/>
          </a:bodyPr>
          <a:lstStyle/>
          <a:p>
            <a:pPr marL="114300" lvl="0" indent="0" algn="ctr" rtl="0">
              <a:lnSpc>
                <a:spcPct val="100000"/>
              </a:lnSpc>
              <a:spcBef>
                <a:spcPts val="0"/>
              </a:spcBef>
              <a:spcAft>
                <a:spcPts val="0"/>
              </a:spcAft>
              <a:buClr>
                <a:schemeClr val="dk1"/>
              </a:buClr>
              <a:buSzPts val="1700"/>
              <a:buFont typeface="Arial"/>
              <a:buNone/>
            </a:pPr>
            <a:endParaRPr sz="1200" dirty="0">
              <a:latin typeface="Calibri"/>
              <a:ea typeface="Calibri"/>
              <a:cs typeface="Calibri"/>
              <a:sym typeface="Calibri"/>
            </a:endParaRPr>
          </a:p>
          <a:p>
            <a:pPr marL="120650" indent="0" algn="l">
              <a:lnSpc>
                <a:spcPct val="100000"/>
              </a:lnSpc>
              <a:buNone/>
            </a:pPr>
            <a:r>
              <a:rPr lang="en-US" altLang="zh-CN" sz="1200" b="0" i="0" dirty="0">
                <a:solidFill>
                  <a:srgbClr val="1A1C1E"/>
                </a:solidFill>
                <a:effectLst/>
                <a:latin typeface="Inter"/>
              </a:rPr>
              <a:t>In this project, we successfully developed and implemented a comprehensive deep learning pipeline for multi-class driver distraction detection. Our key achievements include:</a:t>
            </a:r>
          </a:p>
          <a:p>
            <a:pPr algn="l">
              <a:lnSpc>
                <a:spcPct val="100000"/>
              </a:lnSpc>
              <a:buFont typeface="Arial" panose="020B0604020202020204" pitchFamily="34" charset="0"/>
              <a:buChar char="•"/>
            </a:pPr>
            <a:r>
              <a:rPr lang="en-US" altLang="zh-CN" sz="1200" b="1" i="0" dirty="0">
                <a:solidFill>
                  <a:srgbClr val="1A1C1E"/>
                </a:solidFill>
                <a:effectLst/>
                <a:latin typeface="Inter"/>
              </a:rPr>
              <a:t>Robust Feature Extraction:</a:t>
            </a:r>
            <a:r>
              <a:rPr lang="en-US" altLang="zh-CN" sz="1200" b="0" i="0" dirty="0">
                <a:solidFill>
                  <a:srgbClr val="1A1C1E"/>
                </a:solidFill>
                <a:effectLst/>
                <a:latin typeface="Inter"/>
              </a:rPr>
              <a:t> We built a multi-stage feature extraction system that effectively combines:</a:t>
            </a:r>
          </a:p>
          <a:p>
            <a:pPr marL="742950" lvl="1" indent="-285750" algn="l">
              <a:lnSpc>
                <a:spcPct val="100000"/>
              </a:lnSpc>
              <a:buFont typeface="Arial" panose="020B0604020202020204" pitchFamily="34" charset="0"/>
              <a:buChar char="•"/>
            </a:pPr>
            <a:r>
              <a:rPr lang="en-US" altLang="zh-CN" sz="1200" b="1" i="0" dirty="0">
                <a:solidFill>
                  <a:srgbClr val="1A1C1E"/>
                </a:solidFill>
                <a:effectLst/>
                <a:latin typeface="Inter"/>
              </a:rPr>
              <a:t>YOLOv8:</a:t>
            </a:r>
            <a:r>
              <a:rPr lang="en-US" altLang="zh-CN" sz="1200" b="0" i="0" dirty="0">
                <a:solidFill>
                  <a:srgbClr val="1A1C1E"/>
                </a:solidFill>
                <a:effectLst/>
                <a:latin typeface="Inter"/>
              </a:rPr>
              <a:t> For accurate object detection (person, cellphone, bottle/cup) and generating pseudo-labels.</a:t>
            </a:r>
          </a:p>
          <a:p>
            <a:pPr marL="742950" lvl="1" indent="-285750" algn="l">
              <a:lnSpc>
                <a:spcPct val="100000"/>
              </a:lnSpc>
              <a:buFont typeface="Arial" panose="020B0604020202020204" pitchFamily="34" charset="0"/>
              <a:buChar char="•"/>
            </a:pPr>
            <a:r>
              <a:rPr lang="en-US" altLang="zh-CN" sz="1200" b="1" i="0" dirty="0" err="1">
                <a:solidFill>
                  <a:srgbClr val="1A1C1E"/>
                </a:solidFill>
                <a:effectLst/>
                <a:latin typeface="Inter"/>
              </a:rPr>
              <a:t>MediaPipe</a:t>
            </a:r>
            <a:r>
              <a:rPr lang="en-US" altLang="zh-CN" sz="1200" b="1" i="0" dirty="0">
                <a:solidFill>
                  <a:srgbClr val="1A1C1E"/>
                </a:solidFill>
                <a:effectLst/>
                <a:latin typeface="Inter"/>
              </a:rPr>
              <a:t> Face Mesh:</a:t>
            </a:r>
            <a:r>
              <a:rPr lang="en-US" altLang="zh-CN" sz="1200" b="0" i="0" dirty="0">
                <a:solidFill>
                  <a:srgbClr val="1A1C1E"/>
                </a:solidFill>
                <a:effectLst/>
                <a:latin typeface="Inter"/>
              </a:rPr>
              <a:t> For precise facial landmark detection, enabling the calculation of Eye Aspect Ratio (EAR) and 3D Head Pose (Pitch, Yaw, Roll angles).</a:t>
            </a:r>
          </a:p>
          <a:p>
            <a:pPr algn="l">
              <a:lnSpc>
                <a:spcPct val="100000"/>
              </a:lnSpc>
              <a:buFont typeface="Arial" panose="020B0604020202020204" pitchFamily="34" charset="0"/>
              <a:buChar char="•"/>
            </a:pPr>
            <a:r>
              <a:rPr lang="en-US" altLang="zh-CN" sz="1200" b="1" i="0" dirty="0">
                <a:solidFill>
                  <a:srgbClr val="1A1C1E"/>
                </a:solidFill>
                <a:effectLst/>
                <a:latin typeface="Inter"/>
              </a:rPr>
              <a:t>Feature Analysis &amp; Insights:</a:t>
            </a:r>
            <a:r>
              <a:rPr lang="en-US" altLang="zh-CN" sz="1200" b="0" i="0" dirty="0">
                <a:solidFill>
                  <a:srgbClr val="1A1C1E"/>
                </a:solidFill>
                <a:effectLst/>
                <a:latin typeface="Inter"/>
              </a:rPr>
              <a:t> We performed detailed analysis of the extracted features, including correlation heatmaps and distribution plots. This revealed meaningful relationships between features and highlighted the nuanced behavior of EAR and head pose across different distraction categories.</a:t>
            </a:r>
          </a:p>
          <a:p>
            <a:pPr algn="l">
              <a:lnSpc>
                <a:spcPct val="100000"/>
              </a:lnSpc>
              <a:buFont typeface="Arial" panose="020B0604020202020204" pitchFamily="34" charset="0"/>
              <a:buChar char="•"/>
            </a:pPr>
            <a:r>
              <a:rPr lang="en-US" altLang="zh-CN" sz="1200" b="1" i="0" dirty="0">
                <a:solidFill>
                  <a:srgbClr val="1A1C1E"/>
                </a:solidFill>
                <a:effectLst/>
                <a:latin typeface="Inter"/>
              </a:rPr>
              <a:t>Functional Classifier:</a:t>
            </a:r>
            <a:r>
              <a:rPr lang="en-US" altLang="zh-CN" sz="1200" b="0" i="0" dirty="0">
                <a:solidFill>
                  <a:srgbClr val="1A1C1E"/>
                </a:solidFill>
                <a:effectLst/>
                <a:latin typeface="Inter"/>
              </a:rPr>
              <a:t> We successfully trained a MLP classifier using these combined features, capable of categorizing driver states into 10 distinct distraction classes (c0-c9).</a:t>
            </a:r>
          </a:p>
          <a:p>
            <a:pPr algn="l">
              <a:lnSpc>
                <a:spcPct val="100000"/>
              </a:lnSpc>
            </a:pPr>
            <a:r>
              <a:rPr lang="en-US" altLang="zh-CN" sz="1200" b="1" i="0" dirty="0">
                <a:solidFill>
                  <a:srgbClr val="1A1C1E"/>
                </a:solidFill>
                <a:effectLst/>
                <a:latin typeface="Inter"/>
              </a:rPr>
              <a:t>Model Performance &amp; Context: </a:t>
            </a:r>
            <a:r>
              <a:rPr lang="en-US" altLang="zh-CN" sz="1200" b="0" i="0" dirty="0">
                <a:solidFill>
                  <a:srgbClr val="1A1C1E"/>
                </a:solidFill>
                <a:effectLst/>
                <a:latin typeface="Inter"/>
              </a:rPr>
              <a:t>The final classifier achieved a test accuracy of approximately </a:t>
            </a:r>
            <a:r>
              <a:rPr lang="en-US" altLang="zh-CN" sz="1200" b="1" i="0" dirty="0">
                <a:solidFill>
                  <a:srgbClr val="1A1C1E"/>
                </a:solidFill>
                <a:effectLst/>
                <a:latin typeface="Inter"/>
              </a:rPr>
              <a:t>50%</a:t>
            </a:r>
            <a:r>
              <a:rPr lang="en-US" altLang="zh-CN" sz="1200" b="0" i="0" dirty="0">
                <a:solidFill>
                  <a:srgbClr val="1A1C1E"/>
                </a:solidFill>
                <a:effectLst/>
                <a:latin typeface="Inter"/>
              </a:rPr>
              <a:t>. While this signifies a substantial improvement over random chance in a complex 10-class problem, it's crucial to acknowledge the dataset's characteristics. Due to the dataset's nature where drivers are mixed across train/test splits, this accuracy reflects the model's performance on </a:t>
            </a:r>
            <a:r>
              <a:rPr lang="en-US" altLang="zh-CN" sz="1200" b="0" i="1" dirty="0">
                <a:solidFill>
                  <a:srgbClr val="1A1C1E"/>
                </a:solidFill>
                <a:effectLst/>
                <a:latin typeface="Inter"/>
              </a:rPr>
              <a:t>known driver identities</a:t>
            </a:r>
            <a:r>
              <a:rPr lang="en-US" altLang="zh-CN" sz="1200" b="0" i="0" dirty="0">
                <a:solidFill>
                  <a:srgbClr val="1A1C1E"/>
                </a:solidFill>
                <a:effectLst/>
                <a:latin typeface="Inter"/>
              </a:rPr>
              <a:t> in new situations, rather than strict generalization to entirely </a:t>
            </a:r>
            <a:r>
              <a:rPr lang="en-US" altLang="zh-CN" sz="1200" b="0" i="1" dirty="0">
                <a:solidFill>
                  <a:srgbClr val="1A1C1E"/>
                </a:solidFill>
                <a:effectLst/>
                <a:latin typeface="Inter"/>
              </a:rPr>
              <a:t>unseen drivers</a:t>
            </a:r>
            <a:r>
              <a:rPr lang="en-US" altLang="zh-CN" sz="1200" b="0" i="0" dirty="0">
                <a:solidFill>
                  <a:srgbClr val="1A1C1E"/>
                </a:solidFill>
                <a:effectLst/>
                <a:latin typeface="Inter"/>
              </a:rPr>
              <a:t>.</a:t>
            </a:r>
          </a:p>
          <a:p>
            <a:pPr marL="254000" lvl="0" indent="-152400" algn="l" rtl="0">
              <a:lnSpc>
                <a:spcPct val="100000"/>
              </a:lnSpc>
              <a:spcBef>
                <a:spcPts val="0"/>
              </a:spcBef>
              <a:spcAft>
                <a:spcPts val="0"/>
              </a:spcAft>
              <a:buClr>
                <a:schemeClr val="dk1"/>
              </a:buClr>
              <a:buSzPts val="1700"/>
              <a:buFont typeface="Arial"/>
              <a:buNone/>
            </a:pPr>
            <a:endParaRPr sz="1200" dirty="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9"/>
          <p:cNvSpPr txBox="1">
            <a:spLocks noGrp="1"/>
          </p:cNvSpPr>
          <p:nvPr>
            <p:ph type="title"/>
          </p:nvPr>
        </p:nvSpPr>
        <p:spPr>
          <a:xfrm>
            <a:off x="-1144" y="881336"/>
            <a:ext cx="8960179" cy="1585351"/>
          </a:xfrm>
          <a:prstGeom prst="rect">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chemeClr val="lt1"/>
              </a:buClr>
              <a:buSzPts val="3300"/>
              <a:buFont typeface="Arial"/>
              <a:buNone/>
            </a:pPr>
            <a:r>
              <a:rPr lang="en">
                <a:latin typeface="Calibri"/>
                <a:ea typeface="Calibri"/>
                <a:cs typeface="Calibri"/>
                <a:sym typeface="Calibri"/>
              </a:rPr>
              <a:t>Thank you</a:t>
            </a:r>
            <a:endParaRPr>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0CBACB-431E-27FA-116C-CFF324AB36B3}"/>
              </a:ext>
            </a:extLst>
          </p:cNvPr>
          <p:cNvSpPr>
            <a:spLocks noGrp="1"/>
          </p:cNvSpPr>
          <p:nvPr>
            <p:ph type="title"/>
          </p:nvPr>
        </p:nvSpPr>
        <p:spPr/>
        <p:txBody>
          <a:bodyPr/>
          <a:lstStyle/>
          <a:p>
            <a:r>
              <a:rPr lang="en-US" altLang="zh-CN" dirty="0"/>
              <a:t>Flowchart</a:t>
            </a:r>
            <a:endParaRPr lang="zh-CN" altLang="en-US" dirty="0"/>
          </a:p>
        </p:txBody>
      </p:sp>
      <p:pic>
        <p:nvPicPr>
          <p:cNvPr id="5" name="图片 4">
            <a:extLst>
              <a:ext uri="{FF2B5EF4-FFF2-40B4-BE49-F238E27FC236}">
                <a16:creationId xmlns:a16="http://schemas.microsoft.com/office/drawing/2014/main" id="{2B834EE6-92CA-9D72-E024-0E6E15DD8042}"/>
              </a:ext>
            </a:extLst>
          </p:cNvPr>
          <p:cNvPicPr>
            <a:picLocks noChangeAspect="1"/>
          </p:cNvPicPr>
          <p:nvPr/>
        </p:nvPicPr>
        <p:blipFill>
          <a:blip r:embed="rId2"/>
          <a:stretch>
            <a:fillRect/>
          </a:stretch>
        </p:blipFill>
        <p:spPr>
          <a:xfrm>
            <a:off x="430688" y="1859089"/>
            <a:ext cx="7634177" cy="2161060"/>
          </a:xfrm>
          <a:prstGeom prst="rect">
            <a:avLst/>
          </a:prstGeom>
        </p:spPr>
      </p:pic>
    </p:spTree>
    <p:extLst>
      <p:ext uri="{BB962C8B-B14F-4D97-AF65-F5344CB8AC3E}">
        <p14:creationId xmlns:p14="http://schemas.microsoft.com/office/powerpoint/2010/main" val="4035873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430688" y="437134"/>
            <a:ext cx="7968436" cy="648805"/>
          </a:xfrm>
        </p:spPr>
        <p:txBody>
          <a:bodyPr>
            <a:normAutofit/>
          </a:bodyPr>
          <a:lstStyle/>
          <a:p>
            <a:r>
              <a:rPr lang="en-US" altLang="zh-CN" dirty="0"/>
              <a:t>Overview of YOLO's Role</a:t>
            </a:r>
            <a:endParaRPr lang="zh-CN" altLang="en-US" dirty="0"/>
          </a:p>
        </p:txBody>
      </p:sp>
      <p:sp>
        <p:nvSpPr>
          <p:cNvPr id="3" name="文本占位符 2">
            <a:extLst>
              <a:ext uri="{FF2B5EF4-FFF2-40B4-BE49-F238E27FC236}">
                <a16:creationId xmlns:a16="http://schemas.microsoft.com/office/drawing/2014/main" id="{3C07D490-5ED9-7489-87E3-069EB27B339F}"/>
              </a:ext>
            </a:extLst>
          </p:cNvPr>
          <p:cNvSpPr>
            <a:spLocks noGrp="1"/>
          </p:cNvSpPr>
          <p:nvPr>
            <p:ph type="body" idx="1"/>
          </p:nvPr>
        </p:nvSpPr>
        <p:spPr>
          <a:xfrm>
            <a:off x="348495" y="1582220"/>
            <a:ext cx="8219587" cy="3290683"/>
          </a:xfrm>
        </p:spPr>
        <p:txBody>
          <a:bodyPr/>
          <a:lstStyle/>
          <a:p>
            <a:pPr marL="457200" lvl="1" indent="0" algn="l">
              <a:lnSpc>
                <a:spcPct val="100000"/>
              </a:lnSpc>
              <a:spcBef>
                <a:spcPts val="0"/>
              </a:spcBef>
              <a:buNone/>
            </a:pPr>
            <a:r>
              <a:rPr lang="en-US" altLang="zh-CN" dirty="0">
                <a:solidFill>
                  <a:srgbClr val="1A1C1E"/>
                </a:solidFill>
                <a:latin typeface="Inter"/>
              </a:rPr>
              <a:t>	</a:t>
            </a:r>
            <a:r>
              <a:rPr lang="en-US" altLang="zh-CN" b="0" i="0" dirty="0">
                <a:solidFill>
                  <a:srgbClr val="1A1C1E"/>
                </a:solidFill>
                <a:effectLst/>
                <a:latin typeface="Inter"/>
              </a:rPr>
              <a:t>YOLOv8 serves as the initial computer vision module in our pipeline, primarily responsible for </a:t>
            </a:r>
            <a:r>
              <a:rPr lang="en-US" altLang="zh-CN" b="1" i="0" dirty="0">
                <a:solidFill>
                  <a:srgbClr val="1A1C1E"/>
                </a:solidFill>
                <a:effectLst/>
                <a:latin typeface="Inter"/>
              </a:rPr>
              <a:t>object detection</a:t>
            </a:r>
            <a:r>
              <a:rPr lang="en-US" altLang="zh-CN" b="0" i="0" dirty="0">
                <a:solidFill>
                  <a:srgbClr val="1A1C1E"/>
                </a:solidFill>
                <a:effectLst/>
                <a:latin typeface="Inter"/>
              </a:rPr>
              <a:t>. Its task is to identify key elements in the dataset images: the </a:t>
            </a:r>
            <a:r>
              <a:rPr lang="en-US" altLang="zh-CN" b="1" i="0" dirty="0">
                <a:solidFill>
                  <a:srgbClr val="1A1C1E"/>
                </a:solidFill>
                <a:effectLst/>
                <a:latin typeface="Inter"/>
              </a:rPr>
              <a:t>driver (person)</a:t>
            </a:r>
            <a:r>
              <a:rPr lang="en-US" altLang="zh-CN" b="0" i="0" dirty="0">
                <a:solidFill>
                  <a:srgbClr val="1A1C1E"/>
                </a:solidFill>
                <a:effectLst/>
                <a:latin typeface="Inter"/>
              </a:rPr>
              <a:t>, and any </a:t>
            </a:r>
            <a:r>
              <a:rPr lang="en-US" altLang="zh-CN" b="1" i="0" dirty="0">
                <a:solidFill>
                  <a:srgbClr val="1A1C1E"/>
                </a:solidFill>
                <a:effectLst/>
                <a:latin typeface="Inter"/>
              </a:rPr>
              <a:t>distracting objects</a:t>
            </a:r>
            <a:r>
              <a:rPr lang="en-US" altLang="zh-CN" b="0" i="0" dirty="0">
                <a:solidFill>
                  <a:srgbClr val="1A1C1E"/>
                </a:solidFill>
                <a:effectLst/>
                <a:latin typeface="Inter"/>
              </a:rPr>
              <a:t> like cell phones or bottles. The output of YOLOv8 forms the foundation of our pseudo-labels, which are crucial for subsequent feature extraction.</a:t>
            </a:r>
          </a:p>
        </p:txBody>
      </p:sp>
    </p:spTree>
    <p:extLst>
      <p:ext uri="{BB962C8B-B14F-4D97-AF65-F5344CB8AC3E}">
        <p14:creationId xmlns:p14="http://schemas.microsoft.com/office/powerpoint/2010/main" val="15321144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3ac57b79001_0_0"/>
          <p:cNvSpPr txBox="1">
            <a:spLocks noGrp="1"/>
          </p:cNvSpPr>
          <p:nvPr>
            <p:ph type="title"/>
          </p:nvPr>
        </p:nvSpPr>
        <p:spPr>
          <a:xfrm>
            <a:off x="257188" y="226434"/>
            <a:ext cx="7470300" cy="648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274C"/>
              </a:buClr>
              <a:buSzPts val="3000"/>
              <a:buFont typeface="Arial"/>
              <a:buNone/>
            </a:pPr>
            <a:r>
              <a:rPr lang="en-US" altLang="zh-CN" dirty="0"/>
              <a:t>Yolo V8 Output Visualization</a:t>
            </a:r>
            <a:endParaRPr dirty="0"/>
          </a:p>
        </p:txBody>
      </p:sp>
      <p:pic>
        <p:nvPicPr>
          <p:cNvPr id="3" name="图片 2">
            <a:extLst>
              <a:ext uri="{FF2B5EF4-FFF2-40B4-BE49-F238E27FC236}">
                <a16:creationId xmlns:a16="http://schemas.microsoft.com/office/drawing/2014/main" id="{97B9BF45-3F22-B635-1D6E-F527C1E054AB}"/>
              </a:ext>
            </a:extLst>
          </p:cNvPr>
          <p:cNvPicPr>
            <a:picLocks noChangeAspect="1"/>
          </p:cNvPicPr>
          <p:nvPr/>
        </p:nvPicPr>
        <p:blipFill>
          <a:blip r:embed="rId3"/>
          <a:stretch>
            <a:fillRect/>
          </a:stretch>
        </p:blipFill>
        <p:spPr>
          <a:xfrm>
            <a:off x="681149" y="935664"/>
            <a:ext cx="2567098" cy="1974691"/>
          </a:xfrm>
          <a:prstGeom prst="rect">
            <a:avLst/>
          </a:prstGeom>
        </p:spPr>
      </p:pic>
      <p:pic>
        <p:nvPicPr>
          <p:cNvPr id="5" name="图片 4">
            <a:extLst>
              <a:ext uri="{FF2B5EF4-FFF2-40B4-BE49-F238E27FC236}">
                <a16:creationId xmlns:a16="http://schemas.microsoft.com/office/drawing/2014/main" id="{C6E553C5-1063-18C4-5AB8-E43B14238DB9}"/>
              </a:ext>
            </a:extLst>
          </p:cNvPr>
          <p:cNvPicPr>
            <a:picLocks noChangeAspect="1"/>
          </p:cNvPicPr>
          <p:nvPr/>
        </p:nvPicPr>
        <p:blipFill>
          <a:blip r:embed="rId4"/>
          <a:stretch>
            <a:fillRect/>
          </a:stretch>
        </p:blipFill>
        <p:spPr>
          <a:xfrm>
            <a:off x="3825760" y="1438199"/>
            <a:ext cx="4637091" cy="2671464"/>
          </a:xfrm>
          <a:prstGeom prst="rect">
            <a:avLst/>
          </a:prstGeom>
        </p:spPr>
      </p:pic>
      <p:sp>
        <p:nvSpPr>
          <p:cNvPr id="7" name="文本框 6">
            <a:extLst>
              <a:ext uri="{FF2B5EF4-FFF2-40B4-BE49-F238E27FC236}">
                <a16:creationId xmlns:a16="http://schemas.microsoft.com/office/drawing/2014/main" id="{B97161CC-A0DC-C74A-0AC3-E6AEDB73B8E4}"/>
              </a:ext>
            </a:extLst>
          </p:cNvPr>
          <p:cNvSpPr txBox="1"/>
          <p:nvPr/>
        </p:nvSpPr>
        <p:spPr>
          <a:xfrm>
            <a:off x="883167" y="2970685"/>
            <a:ext cx="2067700" cy="246221"/>
          </a:xfrm>
          <a:prstGeom prst="rect">
            <a:avLst/>
          </a:prstGeom>
          <a:noFill/>
        </p:spPr>
        <p:txBody>
          <a:bodyPr wrap="square" rtlCol="0">
            <a:spAutoFit/>
          </a:bodyPr>
          <a:lstStyle/>
          <a:p>
            <a:pPr algn="ctr"/>
            <a:r>
              <a:rPr lang="en-US" altLang="zh-CN" sz="1000" dirty="0">
                <a:solidFill>
                  <a:schemeClr val="tx1"/>
                </a:solidFill>
              </a:rPr>
              <a:t>Probability of detecting a person</a:t>
            </a:r>
            <a:endParaRPr lang="zh-CN" altLang="en-US" sz="1000" dirty="0">
              <a:solidFill>
                <a:schemeClr val="tx1"/>
              </a:solidFill>
            </a:endParaRPr>
          </a:p>
        </p:txBody>
      </p:sp>
      <p:sp>
        <p:nvSpPr>
          <p:cNvPr id="8" name="文本框 7">
            <a:extLst>
              <a:ext uri="{FF2B5EF4-FFF2-40B4-BE49-F238E27FC236}">
                <a16:creationId xmlns:a16="http://schemas.microsoft.com/office/drawing/2014/main" id="{65BEDF5B-4621-2A7B-B7E4-6FAD5AA7B562}"/>
              </a:ext>
            </a:extLst>
          </p:cNvPr>
          <p:cNvSpPr txBox="1"/>
          <p:nvPr/>
        </p:nvSpPr>
        <p:spPr>
          <a:xfrm>
            <a:off x="4788528" y="3156136"/>
            <a:ext cx="1568302" cy="307777"/>
          </a:xfrm>
          <a:prstGeom prst="rect">
            <a:avLst/>
          </a:prstGeom>
          <a:noFill/>
        </p:spPr>
        <p:txBody>
          <a:bodyPr wrap="square" rtlCol="0">
            <a:spAutoFit/>
          </a:bodyPr>
          <a:lstStyle/>
          <a:p>
            <a:pPr algn="ctr"/>
            <a:endParaRPr lang="zh-CN" altLang="en-US" dirty="0">
              <a:solidFill>
                <a:srgbClr val="00B050"/>
              </a:solidFill>
            </a:endParaRPr>
          </a:p>
        </p:txBody>
      </p:sp>
      <p:sp>
        <p:nvSpPr>
          <p:cNvPr id="9" name="文本框 8">
            <a:extLst>
              <a:ext uri="{FF2B5EF4-FFF2-40B4-BE49-F238E27FC236}">
                <a16:creationId xmlns:a16="http://schemas.microsoft.com/office/drawing/2014/main" id="{F9D6E55A-BCD6-48DA-1A67-CDFD84DFFC7C}"/>
              </a:ext>
            </a:extLst>
          </p:cNvPr>
          <p:cNvSpPr txBox="1"/>
          <p:nvPr/>
        </p:nvSpPr>
        <p:spPr>
          <a:xfrm>
            <a:off x="5322980" y="4309427"/>
            <a:ext cx="2067700" cy="246221"/>
          </a:xfrm>
          <a:prstGeom prst="rect">
            <a:avLst/>
          </a:prstGeom>
          <a:noFill/>
        </p:spPr>
        <p:txBody>
          <a:bodyPr wrap="square" rtlCol="0">
            <a:spAutoFit/>
          </a:bodyPr>
          <a:lstStyle/>
          <a:p>
            <a:pPr algn="ctr"/>
            <a:r>
              <a:rPr lang="en-US" altLang="zh-CN" sz="1000" dirty="0">
                <a:solidFill>
                  <a:schemeClr val="tx1"/>
                </a:solidFill>
              </a:rPr>
              <a:t>Data distribution</a:t>
            </a:r>
            <a:endParaRPr lang="zh-CN" altLang="en-US" sz="1000" dirty="0">
              <a:solidFill>
                <a:schemeClr val="tx1"/>
              </a:solidFill>
            </a:endParaRPr>
          </a:p>
        </p:txBody>
      </p:sp>
      <p:pic>
        <p:nvPicPr>
          <p:cNvPr id="10" name="图片 9">
            <a:extLst>
              <a:ext uri="{FF2B5EF4-FFF2-40B4-BE49-F238E27FC236}">
                <a16:creationId xmlns:a16="http://schemas.microsoft.com/office/drawing/2014/main" id="{97D20330-B813-9ECA-8B6C-C85D15FCD9A1}"/>
              </a:ext>
            </a:extLst>
          </p:cNvPr>
          <p:cNvPicPr>
            <a:picLocks noChangeAspect="1"/>
          </p:cNvPicPr>
          <p:nvPr/>
        </p:nvPicPr>
        <p:blipFill>
          <a:blip r:embed="rId5"/>
          <a:stretch>
            <a:fillRect/>
          </a:stretch>
        </p:blipFill>
        <p:spPr>
          <a:xfrm>
            <a:off x="1078374" y="3216906"/>
            <a:ext cx="1826036" cy="1883459"/>
          </a:xfrm>
          <a:prstGeom prst="rect">
            <a:avLst/>
          </a:prstGeom>
        </p:spPr>
      </p:pic>
    </p:spTree>
    <p:extLst>
      <p:ext uri="{BB962C8B-B14F-4D97-AF65-F5344CB8AC3E}">
        <p14:creationId xmlns:p14="http://schemas.microsoft.com/office/powerpoint/2010/main" val="2541436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g3ac57b79001_0_0"/>
          <p:cNvSpPr txBox="1">
            <a:spLocks noGrp="1"/>
          </p:cNvSpPr>
          <p:nvPr>
            <p:ph type="title"/>
          </p:nvPr>
        </p:nvSpPr>
        <p:spPr>
          <a:xfrm>
            <a:off x="257188" y="226434"/>
            <a:ext cx="7470300" cy="6489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00274C"/>
              </a:buClr>
              <a:buSzPts val="3000"/>
              <a:buFont typeface="Arial"/>
              <a:buNone/>
            </a:pPr>
            <a:r>
              <a:rPr lang="en-US" altLang="zh-CN" dirty="0"/>
              <a:t>Yolo V8 Output Visualization</a:t>
            </a:r>
            <a:endParaRPr dirty="0"/>
          </a:p>
        </p:txBody>
      </p:sp>
      <p:pic>
        <p:nvPicPr>
          <p:cNvPr id="3" name="图片 2">
            <a:extLst>
              <a:ext uri="{FF2B5EF4-FFF2-40B4-BE49-F238E27FC236}">
                <a16:creationId xmlns:a16="http://schemas.microsoft.com/office/drawing/2014/main" id="{6B2B0324-9997-D1FE-0A0D-DECE03625021}"/>
              </a:ext>
            </a:extLst>
          </p:cNvPr>
          <p:cNvPicPr>
            <a:picLocks noChangeAspect="1"/>
          </p:cNvPicPr>
          <p:nvPr/>
        </p:nvPicPr>
        <p:blipFill>
          <a:blip r:embed="rId3"/>
          <a:stretch>
            <a:fillRect/>
          </a:stretch>
        </p:blipFill>
        <p:spPr>
          <a:xfrm>
            <a:off x="441250" y="925032"/>
            <a:ext cx="2570691" cy="1442582"/>
          </a:xfrm>
          <a:prstGeom prst="rect">
            <a:avLst/>
          </a:prstGeom>
        </p:spPr>
      </p:pic>
      <p:pic>
        <p:nvPicPr>
          <p:cNvPr id="5" name="图片 4">
            <a:extLst>
              <a:ext uri="{FF2B5EF4-FFF2-40B4-BE49-F238E27FC236}">
                <a16:creationId xmlns:a16="http://schemas.microsoft.com/office/drawing/2014/main" id="{C17495C1-CA87-80E5-345D-4B081E1976EF}"/>
              </a:ext>
            </a:extLst>
          </p:cNvPr>
          <p:cNvPicPr>
            <a:picLocks noChangeAspect="1"/>
          </p:cNvPicPr>
          <p:nvPr/>
        </p:nvPicPr>
        <p:blipFill>
          <a:blip r:embed="rId4"/>
          <a:stretch>
            <a:fillRect/>
          </a:stretch>
        </p:blipFill>
        <p:spPr>
          <a:xfrm>
            <a:off x="3370159" y="925032"/>
            <a:ext cx="1914700" cy="1442582"/>
          </a:xfrm>
          <a:prstGeom prst="rect">
            <a:avLst/>
          </a:prstGeom>
        </p:spPr>
      </p:pic>
      <p:pic>
        <p:nvPicPr>
          <p:cNvPr id="9" name="图片 8">
            <a:extLst>
              <a:ext uri="{FF2B5EF4-FFF2-40B4-BE49-F238E27FC236}">
                <a16:creationId xmlns:a16="http://schemas.microsoft.com/office/drawing/2014/main" id="{1DBBED0C-BB0A-7D69-3044-B7685CB990E3}"/>
              </a:ext>
            </a:extLst>
          </p:cNvPr>
          <p:cNvPicPr>
            <a:picLocks noChangeAspect="1"/>
          </p:cNvPicPr>
          <p:nvPr/>
        </p:nvPicPr>
        <p:blipFill>
          <a:blip r:embed="rId5"/>
          <a:stretch>
            <a:fillRect/>
          </a:stretch>
        </p:blipFill>
        <p:spPr>
          <a:xfrm>
            <a:off x="441250" y="2775887"/>
            <a:ext cx="2570691" cy="1924231"/>
          </a:xfrm>
          <a:prstGeom prst="rect">
            <a:avLst/>
          </a:prstGeom>
        </p:spPr>
      </p:pic>
      <p:pic>
        <p:nvPicPr>
          <p:cNvPr id="11" name="图片 10">
            <a:extLst>
              <a:ext uri="{FF2B5EF4-FFF2-40B4-BE49-F238E27FC236}">
                <a16:creationId xmlns:a16="http://schemas.microsoft.com/office/drawing/2014/main" id="{CA4C3CC8-2D77-FD06-D4E9-268FB3D0505D}"/>
              </a:ext>
            </a:extLst>
          </p:cNvPr>
          <p:cNvPicPr>
            <a:picLocks noChangeAspect="1"/>
          </p:cNvPicPr>
          <p:nvPr/>
        </p:nvPicPr>
        <p:blipFill>
          <a:blip r:embed="rId6"/>
          <a:stretch>
            <a:fillRect/>
          </a:stretch>
        </p:blipFill>
        <p:spPr>
          <a:xfrm>
            <a:off x="3943596" y="2761084"/>
            <a:ext cx="3430084" cy="1939034"/>
          </a:xfrm>
          <a:prstGeom prst="rect">
            <a:avLst/>
          </a:prstGeom>
        </p:spPr>
      </p:pic>
      <p:pic>
        <p:nvPicPr>
          <p:cNvPr id="13" name="图片 12">
            <a:extLst>
              <a:ext uri="{FF2B5EF4-FFF2-40B4-BE49-F238E27FC236}">
                <a16:creationId xmlns:a16="http://schemas.microsoft.com/office/drawing/2014/main" id="{CCDB4986-DCC9-FBD2-5B4F-81FD198F110E}"/>
              </a:ext>
            </a:extLst>
          </p:cNvPr>
          <p:cNvPicPr>
            <a:picLocks noChangeAspect="1"/>
          </p:cNvPicPr>
          <p:nvPr/>
        </p:nvPicPr>
        <p:blipFill>
          <a:blip r:embed="rId7"/>
          <a:stretch>
            <a:fillRect/>
          </a:stretch>
        </p:blipFill>
        <p:spPr>
          <a:xfrm>
            <a:off x="5901069" y="915985"/>
            <a:ext cx="2669275" cy="1503086"/>
          </a:xfrm>
          <a:prstGeom prst="rect">
            <a:avLst/>
          </a:prstGeom>
        </p:spPr>
      </p:pic>
      <p:sp>
        <p:nvSpPr>
          <p:cNvPr id="14" name="文本框 13">
            <a:extLst>
              <a:ext uri="{FF2B5EF4-FFF2-40B4-BE49-F238E27FC236}">
                <a16:creationId xmlns:a16="http://schemas.microsoft.com/office/drawing/2014/main" id="{512D51E0-7359-531F-74F3-6A1CCD6B0CA6}"/>
              </a:ext>
            </a:extLst>
          </p:cNvPr>
          <p:cNvSpPr txBox="1"/>
          <p:nvPr/>
        </p:nvSpPr>
        <p:spPr>
          <a:xfrm>
            <a:off x="834657" y="2417861"/>
            <a:ext cx="1568302" cy="307777"/>
          </a:xfrm>
          <a:prstGeom prst="rect">
            <a:avLst/>
          </a:prstGeom>
          <a:noFill/>
        </p:spPr>
        <p:txBody>
          <a:bodyPr wrap="square" rtlCol="0">
            <a:spAutoFit/>
          </a:bodyPr>
          <a:lstStyle/>
          <a:p>
            <a:pPr algn="ctr"/>
            <a:r>
              <a:rPr lang="en-US" altLang="zh-CN" dirty="0">
                <a:solidFill>
                  <a:srgbClr val="00B050"/>
                </a:solidFill>
              </a:rPr>
              <a:t>Person</a:t>
            </a:r>
            <a:endParaRPr lang="zh-CN" altLang="en-US" dirty="0">
              <a:solidFill>
                <a:srgbClr val="00B050"/>
              </a:solidFill>
            </a:endParaRPr>
          </a:p>
        </p:txBody>
      </p:sp>
      <p:sp>
        <p:nvSpPr>
          <p:cNvPr id="16" name="文本框 15">
            <a:extLst>
              <a:ext uri="{FF2B5EF4-FFF2-40B4-BE49-F238E27FC236}">
                <a16:creationId xmlns:a16="http://schemas.microsoft.com/office/drawing/2014/main" id="{FF2830A3-296B-17A5-C7DB-103375A8D860}"/>
              </a:ext>
            </a:extLst>
          </p:cNvPr>
          <p:cNvSpPr txBox="1"/>
          <p:nvPr/>
        </p:nvSpPr>
        <p:spPr>
          <a:xfrm>
            <a:off x="3421913" y="2417312"/>
            <a:ext cx="1568302" cy="307777"/>
          </a:xfrm>
          <a:prstGeom prst="rect">
            <a:avLst/>
          </a:prstGeom>
          <a:noFill/>
        </p:spPr>
        <p:txBody>
          <a:bodyPr wrap="square" rtlCol="0">
            <a:spAutoFit/>
          </a:bodyPr>
          <a:lstStyle/>
          <a:p>
            <a:pPr algn="ctr"/>
            <a:r>
              <a:rPr lang="en-US" altLang="zh-CN" dirty="0">
                <a:solidFill>
                  <a:srgbClr val="00B050"/>
                </a:solidFill>
              </a:rPr>
              <a:t>Person </a:t>
            </a:r>
            <a:r>
              <a:rPr lang="en-US" altLang="zh-CN" dirty="0">
                <a:solidFill>
                  <a:srgbClr val="FF0000"/>
                </a:solidFill>
              </a:rPr>
              <a:t>cellphone</a:t>
            </a:r>
            <a:endParaRPr lang="zh-CN" altLang="en-US" dirty="0">
              <a:solidFill>
                <a:srgbClr val="FF0000"/>
              </a:solidFill>
            </a:endParaRPr>
          </a:p>
        </p:txBody>
      </p:sp>
      <p:sp>
        <p:nvSpPr>
          <p:cNvPr id="17" name="文本框 16">
            <a:extLst>
              <a:ext uri="{FF2B5EF4-FFF2-40B4-BE49-F238E27FC236}">
                <a16:creationId xmlns:a16="http://schemas.microsoft.com/office/drawing/2014/main" id="{24C8E746-2527-598A-2AB2-3DD120E33DE3}"/>
              </a:ext>
            </a:extLst>
          </p:cNvPr>
          <p:cNvSpPr txBox="1"/>
          <p:nvPr/>
        </p:nvSpPr>
        <p:spPr>
          <a:xfrm>
            <a:off x="6129695" y="2410461"/>
            <a:ext cx="2161317" cy="307777"/>
          </a:xfrm>
          <a:prstGeom prst="rect">
            <a:avLst/>
          </a:prstGeom>
          <a:noFill/>
        </p:spPr>
        <p:txBody>
          <a:bodyPr wrap="square" rtlCol="0">
            <a:spAutoFit/>
          </a:bodyPr>
          <a:lstStyle/>
          <a:p>
            <a:pPr algn="ctr"/>
            <a:r>
              <a:rPr lang="en-US" altLang="zh-CN" dirty="0">
                <a:solidFill>
                  <a:srgbClr val="00B050"/>
                </a:solidFill>
              </a:rPr>
              <a:t>Person  cellphone</a:t>
            </a:r>
            <a:endParaRPr lang="zh-CN" altLang="en-US" dirty="0">
              <a:solidFill>
                <a:srgbClr val="00B050"/>
              </a:solidFill>
            </a:endParaRPr>
          </a:p>
        </p:txBody>
      </p:sp>
      <p:sp>
        <p:nvSpPr>
          <p:cNvPr id="18" name="文本框 17">
            <a:extLst>
              <a:ext uri="{FF2B5EF4-FFF2-40B4-BE49-F238E27FC236}">
                <a16:creationId xmlns:a16="http://schemas.microsoft.com/office/drawing/2014/main" id="{743CBDFF-08D4-7C6D-88B7-2FC0B5D6A887}"/>
              </a:ext>
            </a:extLst>
          </p:cNvPr>
          <p:cNvSpPr txBox="1"/>
          <p:nvPr/>
        </p:nvSpPr>
        <p:spPr>
          <a:xfrm>
            <a:off x="689661" y="4700118"/>
            <a:ext cx="2161317" cy="307777"/>
          </a:xfrm>
          <a:prstGeom prst="rect">
            <a:avLst/>
          </a:prstGeom>
          <a:noFill/>
        </p:spPr>
        <p:txBody>
          <a:bodyPr wrap="square" rtlCol="0">
            <a:spAutoFit/>
          </a:bodyPr>
          <a:lstStyle/>
          <a:p>
            <a:pPr algn="ctr"/>
            <a:r>
              <a:rPr lang="en-US" altLang="zh-CN" dirty="0">
                <a:solidFill>
                  <a:srgbClr val="00B050"/>
                </a:solidFill>
              </a:rPr>
              <a:t>Person  </a:t>
            </a:r>
            <a:r>
              <a:rPr lang="en-US" altLang="zh-CN" dirty="0">
                <a:solidFill>
                  <a:srgbClr val="FF0000"/>
                </a:solidFill>
              </a:rPr>
              <a:t>cellphone</a:t>
            </a:r>
            <a:endParaRPr lang="zh-CN" altLang="en-US" dirty="0">
              <a:solidFill>
                <a:srgbClr val="FF0000"/>
              </a:solidFill>
            </a:endParaRPr>
          </a:p>
        </p:txBody>
      </p:sp>
      <p:sp>
        <p:nvSpPr>
          <p:cNvPr id="19" name="文本框 18">
            <a:extLst>
              <a:ext uri="{FF2B5EF4-FFF2-40B4-BE49-F238E27FC236}">
                <a16:creationId xmlns:a16="http://schemas.microsoft.com/office/drawing/2014/main" id="{03484EE2-E7C5-7B99-F57F-7AFBE70857FB}"/>
              </a:ext>
            </a:extLst>
          </p:cNvPr>
          <p:cNvSpPr txBox="1"/>
          <p:nvPr/>
        </p:nvSpPr>
        <p:spPr>
          <a:xfrm>
            <a:off x="4572000" y="4742964"/>
            <a:ext cx="2161317" cy="307777"/>
          </a:xfrm>
          <a:prstGeom prst="rect">
            <a:avLst/>
          </a:prstGeom>
          <a:noFill/>
        </p:spPr>
        <p:txBody>
          <a:bodyPr wrap="square" rtlCol="0">
            <a:spAutoFit/>
          </a:bodyPr>
          <a:lstStyle/>
          <a:p>
            <a:pPr algn="ctr"/>
            <a:r>
              <a:rPr lang="en-US" altLang="zh-CN" dirty="0">
                <a:solidFill>
                  <a:srgbClr val="00B050"/>
                </a:solidFill>
              </a:rPr>
              <a:t>Person  bottle</a:t>
            </a:r>
            <a:endParaRPr lang="zh-CN" altLang="en-US" dirty="0">
              <a:solidFill>
                <a:srgbClr val="00B05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430688" y="437134"/>
            <a:ext cx="7968436" cy="648805"/>
          </a:xfrm>
        </p:spPr>
        <p:txBody>
          <a:bodyPr>
            <a:normAutofit/>
          </a:bodyPr>
          <a:lstStyle/>
          <a:p>
            <a:r>
              <a:rPr lang="en-US" altLang="zh-CN" dirty="0"/>
              <a:t>Yolo V8 summary</a:t>
            </a:r>
            <a:endParaRPr lang="zh-CN" altLang="en-US" dirty="0"/>
          </a:p>
        </p:txBody>
      </p:sp>
      <p:sp>
        <p:nvSpPr>
          <p:cNvPr id="3" name="文本占位符 2">
            <a:extLst>
              <a:ext uri="{FF2B5EF4-FFF2-40B4-BE49-F238E27FC236}">
                <a16:creationId xmlns:a16="http://schemas.microsoft.com/office/drawing/2014/main" id="{3C07D490-5ED9-7489-87E3-069EB27B339F}"/>
              </a:ext>
            </a:extLst>
          </p:cNvPr>
          <p:cNvSpPr>
            <a:spLocks noGrp="1"/>
          </p:cNvSpPr>
          <p:nvPr>
            <p:ph type="body" idx="1"/>
          </p:nvPr>
        </p:nvSpPr>
        <p:spPr>
          <a:xfrm>
            <a:off x="430687" y="1345915"/>
            <a:ext cx="8219587" cy="3521851"/>
          </a:xfrm>
        </p:spPr>
        <p:txBody>
          <a:bodyPr/>
          <a:lstStyle/>
          <a:p>
            <a:pPr algn="l">
              <a:buFont typeface="Arial" panose="020B0604020202020204" pitchFamily="34" charset="0"/>
              <a:buChar char="•"/>
            </a:pPr>
            <a:r>
              <a:rPr lang="en-US" altLang="zh-CN" b="1" i="0" dirty="0">
                <a:solidFill>
                  <a:srgbClr val="1A1C1E"/>
                </a:solidFill>
                <a:effectLst/>
                <a:latin typeface="Inter"/>
              </a:rPr>
              <a:t>Strength:</a:t>
            </a:r>
            <a:r>
              <a:rPr lang="en-US" altLang="zh-CN" b="0" i="0" dirty="0">
                <a:solidFill>
                  <a:srgbClr val="1A1C1E"/>
                </a:solidFill>
                <a:effectLst/>
                <a:latin typeface="Inter"/>
              </a:rPr>
              <a:t> YOLOv8 reliably detects the driver ('person') and primary distracting objects ('cellphone', 'bottle') with high accuracy, forming robust pseudo-labels for our system.</a:t>
            </a:r>
          </a:p>
          <a:p>
            <a:pPr algn="l">
              <a:buFont typeface="Arial" panose="020B0604020202020204" pitchFamily="34" charset="0"/>
              <a:buChar char="•"/>
            </a:pPr>
            <a:r>
              <a:rPr lang="en-US" altLang="zh-CN" b="1" i="0" dirty="0">
                <a:solidFill>
                  <a:srgbClr val="1A1C1E"/>
                </a:solidFill>
                <a:effectLst/>
                <a:latin typeface="Inter"/>
              </a:rPr>
              <a:t>Foundation for Feature Extraction:</a:t>
            </a:r>
            <a:r>
              <a:rPr lang="en-US" altLang="zh-CN" b="0" i="0" dirty="0">
                <a:solidFill>
                  <a:srgbClr val="1A1C1E"/>
                </a:solidFill>
                <a:effectLst/>
                <a:latin typeface="Inter"/>
              </a:rPr>
              <a:t> The precise bounding box for 'person' is vital, as it allows </a:t>
            </a:r>
            <a:r>
              <a:rPr lang="en-US" altLang="zh-CN" b="0" i="0" dirty="0" err="1">
                <a:solidFill>
                  <a:srgbClr val="1A1C1E"/>
                </a:solidFill>
                <a:effectLst/>
                <a:latin typeface="Inter"/>
              </a:rPr>
              <a:t>MediaPipe</a:t>
            </a:r>
            <a:r>
              <a:rPr lang="en-US" altLang="zh-CN" b="0" i="0" dirty="0">
                <a:solidFill>
                  <a:srgbClr val="1A1C1E"/>
                </a:solidFill>
                <a:effectLst/>
                <a:latin typeface="Inter"/>
              </a:rPr>
              <a:t> to focus its facial analysis on the correct region, enhancing the accuracy of EAR and head pose estimation</a:t>
            </a:r>
          </a:p>
        </p:txBody>
      </p:sp>
    </p:spTree>
    <p:extLst>
      <p:ext uri="{BB962C8B-B14F-4D97-AF65-F5344CB8AC3E}">
        <p14:creationId xmlns:p14="http://schemas.microsoft.com/office/powerpoint/2010/main" val="4054925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430688" y="437134"/>
            <a:ext cx="7968436" cy="648805"/>
          </a:xfrm>
        </p:spPr>
        <p:txBody>
          <a:bodyPr>
            <a:normAutofit fontScale="90000"/>
          </a:bodyPr>
          <a:lstStyle/>
          <a:p>
            <a:r>
              <a:rPr lang="en-US" altLang="zh-CN" dirty="0"/>
              <a:t>Use </a:t>
            </a:r>
            <a:r>
              <a:rPr lang="en-US" altLang="zh-CN" dirty="0" err="1"/>
              <a:t>Mediapipe</a:t>
            </a:r>
            <a:r>
              <a:rPr lang="en-US" altLang="zh-CN" dirty="0"/>
              <a:t> </a:t>
            </a:r>
            <a:r>
              <a:rPr lang="zh-CN" altLang="en-US" dirty="0"/>
              <a:t> </a:t>
            </a:r>
            <a:r>
              <a:rPr lang="en-US" altLang="zh-CN" dirty="0"/>
              <a:t>to</a:t>
            </a:r>
            <a:r>
              <a:rPr lang="zh-CN" altLang="en-US" dirty="0"/>
              <a:t> </a:t>
            </a:r>
            <a:r>
              <a:rPr lang="en-US" altLang="zh-CN" dirty="0"/>
              <a:t>extract feature from ‘person’</a:t>
            </a:r>
            <a:endParaRPr lang="zh-CN" altLang="en-US" dirty="0"/>
          </a:p>
        </p:txBody>
      </p:sp>
      <p:sp>
        <p:nvSpPr>
          <p:cNvPr id="3" name="文本占位符 2">
            <a:extLst>
              <a:ext uri="{FF2B5EF4-FFF2-40B4-BE49-F238E27FC236}">
                <a16:creationId xmlns:a16="http://schemas.microsoft.com/office/drawing/2014/main" id="{3C07D490-5ED9-7489-87E3-069EB27B339F}"/>
              </a:ext>
            </a:extLst>
          </p:cNvPr>
          <p:cNvSpPr>
            <a:spLocks noGrp="1"/>
          </p:cNvSpPr>
          <p:nvPr>
            <p:ph type="body" idx="1"/>
          </p:nvPr>
        </p:nvSpPr>
        <p:spPr>
          <a:xfrm>
            <a:off x="430687" y="1575995"/>
            <a:ext cx="8219587" cy="3291771"/>
          </a:xfrm>
        </p:spPr>
        <p:txBody>
          <a:bodyPr/>
          <a:lstStyle/>
          <a:p>
            <a:pPr marL="120650" indent="0">
              <a:buNone/>
            </a:pPr>
            <a:r>
              <a:rPr lang="en-US" altLang="zh-CN" b="0" i="0" dirty="0">
                <a:solidFill>
                  <a:srgbClr val="1A1C1E"/>
                </a:solidFill>
                <a:effectLst/>
                <a:latin typeface="Inter"/>
              </a:rPr>
              <a:t>	Following YOLOv8's object detection, our system utilizes </a:t>
            </a:r>
            <a:r>
              <a:rPr lang="en-US" altLang="zh-CN" b="1" i="0" dirty="0">
                <a:solidFill>
                  <a:srgbClr val="1A1C1E"/>
                </a:solidFill>
                <a:effectLst/>
                <a:latin typeface="Inter"/>
              </a:rPr>
              <a:t>Google's </a:t>
            </a:r>
            <a:r>
              <a:rPr lang="en-US" altLang="zh-CN" b="1" i="0" dirty="0" err="1">
                <a:solidFill>
                  <a:srgbClr val="1A1C1E"/>
                </a:solidFill>
                <a:effectLst/>
                <a:latin typeface="Inter"/>
              </a:rPr>
              <a:t>MediaPipe</a:t>
            </a:r>
            <a:r>
              <a:rPr lang="en-US" altLang="zh-CN" b="1" i="0" dirty="0">
                <a:solidFill>
                  <a:srgbClr val="1A1C1E"/>
                </a:solidFill>
                <a:effectLst/>
                <a:latin typeface="Inter"/>
              </a:rPr>
              <a:t> Face Mesh</a:t>
            </a:r>
            <a:r>
              <a:rPr lang="en-US" altLang="zh-CN" b="0" i="0" dirty="0">
                <a:solidFill>
                  <a:srgbClr val="1A1C1E"/>
                </a:solidFill>
                <a:effectLst/>
                <a:latin typeface="Inter"/>
              </a:rPr>
              <a:t>, a robust and efficient framework for </a:t>
            </a:r>
            <a:r>
              <a:rPr lang="en-US" altLang="zh-CN" b="1" i="0" dirty="0">
                <a:solidFill>
                  <a:srgbClr val="1A1C1E"/>
                </a:solidFill>
                <a:effectLst/>
                <a:latin typeface="Inter"/>
              </a:rPr>
              <a:t>high-fidelity 3D facial landmark detection</a:t>
            </a:r>
            <a:r>
              <a:rPr lang="en-US" altLang="zh-CN" b="0" i="0" dirty="0">
                <a:solidFill>
                  <a:srgbClr val="1A1C1E"/>
                </a:solidFill>
                <a:effectLst/>
                <a:latin typeface="Inter"/>
              </a:rPr>
              <a:t>. </a:t>
            </a:r>
            <a:r>
              <a:rPr lang="en-US" altLang="zh-CN" b="0" i="0" dirty="0" err="1">
                <a:solidFill>
                  <a:srgbClr val="1A1C1E"/>
                </a:solidFill>
                <a:effectLst/>
                <a:latin typeface="Inter"/>
              </a:rPr>
              <a:t>MediaPipe's</a:t>
            </a:r>
            <a:r>
              <a:rPr lang="en-US" altLang="zh-CN" b="0" i="0" dirty="0">
                <a:solidFill>
                  <a:srgbClr val="1A1C1E"/>
                </a:solidFill>
                <a:effectLst/>
                <a:latin typeface="Inter"/>
              </a:rPr>
              <a:t> role is critical for extracting more subtle and detailed visual cues about the driver's state. Specifically, it allows us to precisely calculate the </a:t>
            </a:r>
            <a:r>
              <a:rPr lang="en-US" altLang="zh-CN" b="1" i="0" dirty="0">
                <a:solidFill>
                  <a:srgbClr val="1A1C1E"/>
                </a:solidFill>
                <a:effectLst/>
                <a:latin typeface="Inter"/>
              </a:rPr>
              <a:t>Eye Aspect Ratio (EAR)</a:t>
            </a:r>
            <a:r>
              <a:rPr lang="en-US" altLang="zh-CN" b="0" i="0" dirty="0">
                <a:solidFill>
                  <a:srgbClr val="1A1C1E"/>
                </a:solidFill>
                <a:effectLst/>
                <a:latin typeface="Inter"/>
              </a:rPr>
              <a:t> to monitor for signs of drowsiness or inattention, and to estimate the </a:t>
            </a:r>
            <a:r>
              <a:rPr lang="en-US" altLang="zh-CN" b="1" i="0" dirty="0">
                <a:solidFill>
                  <a:srgbClr val="1A1C1E"/>
                </a:solidFill>
                <a:effectLst/>
                <a:latin typeface="Inter"/>
              </a:rPr>
              <a:t>Head Pose (Pitch, Yaw, Roll angles)</a:t>
            </a:r>
            <a:r>
              <a:rPr lang="en-US" altLang="zh-CN" b="0" i="0" dirty="0">
                <a:solidFill>
                  <a:srgbClr val="1A1C1E"/>
                </a:solidFill>
                <a:effectLst/>
                <a:latin typeface="Inter"/>
              </a:rPr>
              <a:t> to determine the driver's head orientation. These fine-grained facial features provide essential information for classifying various non-object-based distraction behaviors.</a:t>
            </a:r>
            <a:endParaRPr lang="zh-CN" altLang="en-US" dirty="0"/>
          </a:p>
        </p:txBody>
      </p:sp>
    </p:spTree>
    <p:extLst>
      <p:ext uri="{BB962C8B-B14F-4D97-AF65-F5344CB8AC3E}">
        <p14:creationId xmlns:p14="http://schemas.microsoft.com/office/powerpoint/2010/main" val="560038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6E5241-CECC-947F-8F2D-FD528B725E38}"/>
              </a:ext>
            </a:extLst>
          </p:cNvPr>
          <p:cNvSpPr>
            <a:spLocks noGrp="1"/>
          </p:cNvSpPr>
          <p:nvPr>
            <p:ph type="title"/>
          </p:nvPr>
        </p:nvSpPr>
        <p:spPr>
          <a:xfrm>
            <a:off x="266301" y="247062"/>
            <a:ext cx="7968436" cy="648805"/>
          </a:xfrm>
        </p:spPr>
        <p:txBody>
          <a:bodyPr>
            <a:normAutofit fontScale="90000"/>
          </a:bodyPr>
          <a:lstStyle/>
          <a:p>
            <a:r>
              <a:rPr lang="en-US" altLang="zh-CN" dirty="0"/>
              <a:t>Use </a:t>
            </a:r>
            <a:r>
              <a:rPr lang="en-US" altLang="zh-CN" dirty="0" err="1"/>
              <a:t>Mediapipe</a:t>
            </a:r>
            <a:r>
              <a:rPr lang="en-US" altLang="zh-CN" dirty="0"/>
              <a:t> </a:t>
            </a:r>
            <a:r>
              <a:rPr lang="zh-CN" altLang="en-US" dirty="0"/>
              <a:t> </a:t>
            </a:r>
            <a:r>
              <a:rPr lang="en-US" altLang="zh-CN" dirty="0"/>
              <a:t>to</a:t>
            </a:r>
            <a:r>
              <a:rPr lang="zh-CN" altLang="en-US" dirty="0"/>
              <a:t> </a:t>
            </a:r>
            <a:r>
              <a:rPr lang="en-US" altLang="zh-CN" dirty="0"/>
              <a:t>extract feature from ‘person’</a:t>
            </a:r>
            <a:endParaRPr lang="zh-CN" altLang="en-US" dirty="0"/>
          </a:p>
        </p:txBody>
      </p:sp>
      <p:pic>
        <p:nvPicPr>
          <p:cNvPr id="5" name="图片 4">
            <a:extLst>
              <a:ext uri="{FF2B5EF4-FFF2-40B4-BE49-F238E27FC236}">
                <a16:creationId xmlns:a16="http://schemas.microsoft.com/office/drawing/2014/main" id="{844786A5-8183-E71F-72CD-FA4241DE7DA0}"/>
              </a:ext>
            </a:extLst>
          </p:cNvPr>
          <p:cNvPicPr>
            <a:picLocks noChangeAspect="1"/>
          </p:cNvPicPr>
          <p:nvPr/>
        </p:nvPicPr>
        <p:blipFill>
          <a:blip r:embed="rId2"/>
          <a:stretch>
            <a:fillRect/>
          </a:stretch>
        </p:blipFill>
        <p:spPr>
          <a:xfrm>
            <a:off x="585627" y="1150705"/>
            <a:ext cx="2460661" cy="1382930"/>
          </a:xfrm>
          <a:prstGeom prst="rect">
            <a:avLst/>
          </a:prstGeom>
        </p:spPr>
      </p:pic>
      <p:pic>
        <p:nvPicPr>
          <p:cNvPr id="7" name="图片 6">
            <a:extLst>
              <a:ext uri="{FF2B5EF4-FFF2-40B4-BE49-F238E27FC236}">
                <a16:creationId xmlns:a16="http://schemas.microsoft.com/office/drawing/2014/main" id="{ECA0CE92-DBED-C038-B231-808FD05B4D8D}"/>
              </a:ext>
            </a:extLst>
          </p:cNvPr>
          <p:cNvPicPr>
            <a:picLocks noChangeAspect="1"/>
          </p:cNvPicPr>
          <p:nvPr/>
        </p:nvPicPr>
        <p:blipFill>
          <a:blip r:embed="rId3"/>
          <a:stretch>
            <a:fillRect/>
          </a:stretch>
        </p:blipFill>
        <p:spPr>
          <a:xfrm>
            <a:off x="3558757" y="1150706"/>
            <a:ext cx="1845101" cy="1382930"/>
          </a:xfrm>
          <a:prstGeom prst="rect">
            <a:avLst/>
          </a:prstGeom>
        </p:spPr>
      </p:pic>
      <p:pic>
        <p:nvPicPr>
          <p:cNvPr id="9" name="图片 8">
            <a:extLst>
              <a:ext uri="{FF2B5EF4-FFF2-40B4-BE49-F238E27FC236}">
                <a16:creationId xmlns:a16="http://schemas.microsoft.com/office/drawing/2014/main" id="{14380D39-6416-ED05-054B-8FA9458A6C02}"/>
              </a:ext>
            </a:extLst>
          </p:cNvPr>
          <p:cNvPicPr>
            <a:picLocks noChangeAspect="1"/>
          </p:cNvPicPr>
          <p:nvPr/>
        </p:nvPicPr>
        <p:blipFill>
          <a:blip r:embed="rId4"/>
          <a:stretch>
            <a:fillRect/>
          </a:stretch>
        </p:blipFill>
        <p:spPr>
          <a:xfrm>
            <a:off x="5957678" y="1150706"/>
            <a:ext cx="1845101" cy="1389210"/>
          </a:xfrm>
          <a:prstGeom prst="rect">
            <a:avLst/>
          </a:prstGeom>
        </p:spPr>
      </p:pic>
      <p:pic>
        <p:nvPicPr>
          <p:cNvPr id="11" name="图片 10">
            <a:extLst>
              <a:ext uri="{FF2B5EF4-FFF2-40B4-BE49-F238E27FC236}">
                <a16:creationId xmlns:a16="http://schemas.microsoft.com/office/drawing/2014/main" id="{7506ECE2-67B8-1D1C-8BDA-D4888EDDD84E}"/>
              </a:ext>
            </a:extLst>
          </p:cNvPr>
          <p:cNvPicPr>
            <a:picLocks noChangeAspect="1"/>
          </p:cNvPicPr>
          <p:nvPr/>
        </p:nvPicPr>
        <p:blipFill>
          <a:blip r:embed="rId5"/>
          <a:stretch>
            <a:fillRect/>
          </a:stretch>
        </p:blipFill>
        <p:spPr>
          <a:xfrm>
            <a:off x="585627" y="2970281"/>
            <a:ext cx="2414427" cy="1811996"/>
          </a:xfrm>
          <a:prstGeom prst="rect">
            <a:avLst/>
          </a:prstGeom>
        </p:spPr>
      </p:pic>
      <p:pic>
        <p:nvPicPr>
          <p:cNvPr id="13" name="图片 12">
            <a:extLst>
              <a:ext uri="{FF2B5EF4-FFF2-40B4-BE49-F238E27FC236}">
                <a16:creationId xmlns:a16="http://schemas.microsoft.com/office/drawing/2014/main" id="{2C757E8A-533F-081E-7728-1DC7D7EEF3E6}"/>
              </a:ext>
            </a:extLst>
          </p:cNvPr>
          <p:cNvPicPr>
            <a:picLocks noChangeAspect="1"/>
          </p:cNvPicPr>
          <p:nvPr/>
        </p:nvPicPr>
        <p:blipFill>
          <a:blip r:embed="rId6"/>
          <a:stretch>
            <a:fillRect/>
          </a:stretch>
        </p:blipFill>
        <p:spPr>
          <a:xfrm>
            <a:off x="3559188" y="2970282"/>
            <a:ext cx="3233910" cy="1811996"/>
          </a:xfrm>
          <a:prstGeom prst="rect">
            <a:avLst/>
          </a:prstGeom>
        </p:spPr>
      </p:pic>
    </p:spTree>
    <p:extLst>
      <p:ext uri="{BB962C8B-B14F-4D97-AF65-F5344CB8AC3E}">
        <p14:creationId xmlns:p14="http://schemas.microsoft.com/office/powerpoint/2010/main" val="42756252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TotalTime>
  <Words>1942</Words>
  <Application>Microsoft Office PowerPoint</Application>
  <PresentationFormat>全屏显示(16:9)</PresentationFormat>
  <Paragraphs>99</Paragraphs>
  <Slides>23</Slides>
  <Notes>11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Inter</vt:lpstr>
      <vt:lpstr>Arial</vt:lpstr>
      <vt:lpstr>Calibri</vt:lpstr>
      <vt:lpstr>DM Mono</vt:lpstr>
      <vt:lpstr>Office Theme</vt:lpstr>
      <vt:lpstr>Real-time Distracted Driver Detection using Deep Learning</vt:lpstr>
      <vt:lpstr>Background information</vt:lpstr>
      <vt:lpstr>Flowchart</vt:lpstr>
      <vt:lpstr>Overview of YOLO's Role</vt:lpstr>
      <vt:lpstr>Yolo V8 Output Visualization</vt:lpstr>
      <vt:lpstr>Yolo V8 Output Visualization</vt:lpstr>
      <vt:lpstr>Yolo V8 summary</vt:lpstr>
      <vt:lpstr>Use Mediapipe  to extract feature from ‘person’</vt:lpstr>
      <vt:lpstr>Use Mediapipe  to extract feature from ‘person’</vt:lpstr>
      <vt:lpstr>Use Mediapipe  to extract feature from ‘person’</vt:lpstr>
      <vt:lpstr>MediaPipe summary</vt:lpstr>
      <vt:lpstr>C0 Pic example</vt:lpstr>
      <vt:lpstr>C3 Pic example</vt:lpstr>
      <vt:lpstr>C7 Pic example</vt:lpstr>
      <vt:lpstr>C9 Pic example</vt:lpstr>
      <vt:lpstr>Final feature heatmap</vt:lpstr>
      <vt:lpstr>Handling Feature Correlation in Neural Networks</vt:lpstr>
      <vt:lpstr>MLP</vt:lpstr>
      <vt:lpstr>MLP Output</vt:lpstr>
      <vt:lpstr>Confusion Matrix</vt:lpstr>
      <vt:lpstr>Eye Aspect Ratio (EAR) Analysis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Distracted Driver Detection using Deep Learning</dc:title>
  <cp:lastModifiedBy>敏敏 刘</cp:lastModifiedBy>
  <cp:revision>2</cp:revision>
  <dcterms:modified xsi:type="dcterms:W3CDTF">2025-12-13T23:19:26Z</dcterms:modified>
</cp:coreProperties>
</file>